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65"/>
  </p:notesMasterIdLst>
  <p:sldIdLst>
    <p:sldId id="256" r:id="rId2"/>
    <p:sldId id="295" r:id="rId3"/>
    <p:sldId id="336" r:id="rId4"/>
    <p:sldId id="267" r:id="rId5"/>
    <p:sldId id="257" r:id="rId6"/>
    <p:sldId id="337" r:id="rId7"/>
    <p:sldId id="338" r:id="rId8"/>
    <p:sldId id="352" r:id="rId9"/>
    <p:sldId id="261" r:id="rId10"/>
    <p:sldId id="353" r:id="rId11"/>
    <p:sldId id="346" r:id="rId12"/>
    <p:sldId id="340" r:id="rId13"/>
    <p:sldId id="260" r:id="rId14"/>
    <p:sldId id="339" r:id="rId15"/>
    <p:sldId id="341" r:id="rId16"/>
    <p:sldId id="354" r:id="rId17"/>
    <p:sldId id="266" r:id="rId18"/>
    <p:sldId id="342" r:id="rId19"/>
    <p:sldId id="263" r:id="rId20"/>
    <p:sldId id="343" r:id="rId21"/>
    <p:sldId id="344" r:id="rId22"/>
    <p:sldId id="265" r:id="rId23"/>
    <p:sldId id="348" r:id="rId24"/>
    <p:sldId id="264" r:id="rId25"/>
    <p:sldId id="305" r:id="rId26"/>
    <p:sldId id="347" r:id="rId27"/>
    <p:sldId id="345" r:id="rId28"/>
    <p:sldId id="269" r:id="rId29"/>
    <p:sldId id="358" r:id="rId30"/>
    <p:sldId id="350" r:id="rId31"/>
    <p:sldId id="356" r:id="rId32"/>
    <p:sldId id="357" r:id="rId33"/>
    <p:sldId id="355" r:id="rId34"/>
    <p:sldId id="277" r:id="rId35"/>
    <p:sldId id="284" r:id="rId36"/>
    <p:sldId id="280" r:id="rId37"/>
    <p:sldId id="271" r:id="rId38"/>
    <p:sldId id="272" r:id="rId39"/>
    <p:sldId id="359" r:id="rId40"/>
    <p:sldId id="361" r:id="rId41"/>
    <p:sldId id="286" r:id="rId42"/>
    <p:sldId id="318" r:id="rId43"/>
    <p:sldId id="362" r:id="rId44"/>
    <p:sldId id="319" r:id="rId45"/>
    <p:sldId id="363" r:id="rId46"/>
    <p:sldId id="320" r:id="rId47"/>
    <p:sldId id="314" r:id="rId48"/>
    <p:sldId id="316" r:id="rId49"/>
    <p:sldId id="317" r:id="rId50"/>
    <p:sldId id="322" r:id="rId51"/>
    <p:sldId id="321" r:id="rId52"/>
    <p:sldId id="312" r:id="rId53"/>
    <p:sldId id="311" r:id="rId54"/>
    <p:sldId id="303" r:id="rId55"/>
    <p:sldId id="327" r:id="rId56"/>
    <p:sldId id="328" r:id="rId57"/>
    <p:sldId id="329" r:id="rId58"/>
    <p:sldId id="330" r:id="rId59"/>
    <p:sldId id="331" r:id="rId60"/>
    <p:sldId id="332" r:id="rId61"/>
    <p:sldId id="333" r:id="rId62"/>
    <p:sldId id="334" r:id="rId63"/>
    <p:sldId id="335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5" autoAdjust="0"/>
    <p:restoredTop sz="92787" autoAdjust="0"/>
  </p:normalViewPr>
  <p:slideViewPr>
    <p:cSldViewPr>
      <p:cViewPr varScale="1">
        <p:scale>
          <a:sx n="99" d="100"/>
          <a:sy n="99" d="100"/>
        </p:scale>
        <p:origin x="-258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DEAB5-5D49-4409-8F0E-240974C96A00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E7748-56C6-40AD-9081-D9B0FACF4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050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7748-56C6-40AD-9081-D9B0FACF4CC5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29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2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21.jpe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21.jpe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10" Type="http://schemas.openxmlformats.org/officeDocument/2006/relationships/image" Target="../media/image165.jpe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jpeg"/><Relationship Id="rId4" Type="http://schemas.openxmlformats.org/officeDocument/2006/relationships/image" Target="../media/image17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7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LIB_106_4\Desktop\Hh6D5YT_lG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46" y="-8698"/>
            <a:ext cx="90403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7606" y="1196752"/>
            <a:ext cx="9036496" cy="1008112"/>
          </a:xfrm>
        </p:spPr>
        <p:txBody>
          <a:bodyPr/>
          <a:lstStyle/>
          <a:p>
            <a:pPr lvl="0"/>
            <a:r>
              <a:rPr lang="ru-RU" sz="4400" dirty="0" smtClean="0">
                <a:latin typeface="Bookman Old Style" pitchFamily="18" charset="0"/>
              </a:rPr>
              <a:t>Времён связующая нить…</a:t>
            </a:r>
            <a:endParaRPr lang="ru-RU" sz="4400" dirty="0">
              <a:latin typeface="Bookman Old Style" pitchFamily="18" charset="0"/>
            </a:endParaRPr>
          </a:p>
        </p:txBody>
      </p:sp>
      <p:pic>
        <p:nvPicPr>
          <p:cNvPr id="8194" name="Picture 2" descr="C:\Users\LIB_106_4\Desktop\logotip_85_nga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968" y="177488"/>
            <a:ext cx="2152448" cy="89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95214" y="30689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/>
              <a:t>История — сокровищница наших деяний, свидетельница прошлого, пример и поучение для настоящего, предостережение для будущего. Сервантес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4823" y="2054165"/>
            <a:ext cx="6266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>
                <a:solidFill>
                  <a:srgbClr val="C00000"/>
                </a:solidFill>
                <a:latin typeface="Century Schoolbook" pitchFamily="18" charset="0"/>
              </a:rPr>
              <a:t>К юбилею Новосибирского </a:t>
            </a:r>
            <a:r>
              <a:rPr lang="ru-RU" sz="2800" b="1" dirty="0" smtClean="0">
                <a:solidFill>
                  <a:srgbClr val="C00000"/>
                </a:solidFill>
                <a:latin typeface="Century Schoolbook" pitchFamily="18" charset="0"/>
              </a:rPr>
              <a:t>ГАУ</a:t>
            </a:r>
            <a:endParaRPr lang="ru-RU" sz="28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pic>
        <p:nvPicPr>
          <p:cNvPr id="7" name="Picture 4" descr="C:\Users\LIB_106_4\Desktop\ngau_novosibirsk_history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" y="4797152"/>
            <a:ext cx="888098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76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LIB_106_4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67" y="1988840"/>
            <a:ext cx="7219364" cy="293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9252" y="1498986"/>
            <a:ext cx="729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Большой вклад в развитие зоотехнического факультета внесли:</a:t>
            </a:r>
            <a:endParaRPr lang="ru-RU" dirty="0"/>
          </a:p>
        </p:txBody>
      </p:sp>
      <p:pic>
        <p:nvPicPr>
          <p:cNvPr id="12292" name="Picture 4" descr="C:\Users\LIB_106_4\Desktop\logotip_85_nga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849860"/>
            <a:ext cx="2288059" cy="99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5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1942 г. В НСХИ начали работать эвакуированные из других городов профессоры и доценты. Улучшилась учебная и методическая работа. Более 160 преподавателей, сотрудников и студентов вуза ушли на фронт и с оружием в руках защищали свое отечество, 21 из них </a:t>
            </a:r>
            <a:r>
              <a:rPr lang="ru-RU" dirty="0" smtClean="0"/>
              <a:t>погибли, в том </a:t>
            </a:r>
            <a:r>
              <a:rPr lang="ru-RU" dirty="0"/>
              <a:t>числе Алексей Алексеевич </a:t>
            </a:r>
            <a:r>
              <a:rPr lang="ru-RU" dirty="0" smtClean="0"/>
              <a:t>Старых.</a:t>
            </a:r>
            <a:endParaRPr lang="ru-RU" dirty="0"/>
          </a:p>
        </p:txBody>
      </p:sp>
      <p:pic>
        <p:nvPicPr>
          <p:cNvPr id="3074" name="Picture 2" descr="C:\Users\LIB_106_4\Desktop\cWcCAHx41W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95" y="1405521"/>
            <a:ext cx="4086454" cy="54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IB_106_4\Desktop\GMDLwEyIwm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1652679"/>
            <a:ext cx="3622795" cy="51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IB_106_4\Desktop\logotip_85_nga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136979"/>
            <a:ext cx="1627188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061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Terminal-serv\Общая Библиотека\Галина Ивановна\10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/>
          <a:stretch/>
        </p:blipFill>
        <p:spPr bwMode="auto">
          <a:xfrm>
            <a:off x="2" y="1051686"/>
            <a:ext cx="7002622" cy="533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116632"/>
            <a:ext cx="89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Организованные в 1943 году факультеты коневодства и </a:t>
            </a:r>
            <a:r>
              <a:rPr lang="ru-RU" dirty="0" err="1"/>
              <a:t>плодоовощеводства</a:t>
            </a:r>
            <a:r>
              <a:rPr lang="ru-RU" dirty="0"/>
              <a:t> сделали всего 3 выпуска, но внесли заметную лепту в подъём сельского хозяйства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1506" name="Picture 2" descr="C:\Users\LIB_106_4\Desktop\logotip_85_nga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150" y="5949280"/>
            <a:ext cx="1791991" cy="7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20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B_106_4\Desktop\к докладу для сабины\учебный  корпус института (Красный проспект 220) здесь проводились учебные занятия в 1938-1941 гг. (сейчас завод им. В.И.Ленин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77067"/>
            <a:ext cx="890258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3" y="3573016"/>
            <a:ext cx="87849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Строительство учебного корпуса, здание которого находилось на Красном проспекте 220, было завершено только к июню 1941г. В июле 1941 г. в здании разместился эвакуированный Ленинградский завод.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24.01.2020 здание снесено.</a:t>
            </a:r>
          </a:p>
        </p:txBody>
      </p:sp>
      <p:pic>
        <p:nvPicPr>
          <p:cNvPr id="19458" name="Picture 2" descr="C:\Users\LIB_106_4\Desktop\logotip_85_nga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733256"/>
            <a:ext cx="2141354" cy="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82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IB_106_4\Desktop\Новая папка (4)\YV69jkHgLO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4" y="24019"/>
            <a:ext cx="8528772" cy="603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IB_106_4\Desktop\logotip_85_nga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950921"/>
            <a:ext cx="1915220" cy="82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7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71138"/>
            <a:ext cx="25557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 февраля 1944 г. Совет народных комиссаров СССР принят </a:t>
            </a:r>
            <a:r>
              <a:rPr lang="ru-RU" dirty="0" err="1" smtClean="0"/>
              <a:t>постановлене</a:t>
            </a:r>
            <a:r>
              <a:rPr lang="ru-RU" dirty="0" smtClean="0"/>
              <a:t> «О мерах по подъёму сельского хозяйства в Новосибирской области», на много лет определившее мероприятия по развитию сельского хозяйства.</a:t>
            </a:r>
          </a:p>
        </p:txBody>
      </p:sp>
      <p:pic>
        <p:nvPicPr>
          <p:cNvPr id="7170" name="Picture 2" descr="C:\Users\LIB_106_4\Desktop\Новая папка (4)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2100"/>
            <a:ext cx="3021774" cy="41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IB_106_4\Desktop\18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1849164" cy="250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2500446"/>
            <a:ext cx="34563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21 апреля 1944 года Александр Сергеевич </a:t>
            </a:r>
            <a:r>
              <a:rPr lang="ru-RU" sz="1600" dirty="0" err="1"/>
              <a:t>Зельман</a:t>
            </a:r>
            <a:r>
              <a:rPr lang="ru-RU" sz="1600" dirty="0"/>
              <a:t> был назначен деканом только что открытого факультета механизации</a:t>
            </a:r>
            <a:r>
              <a:rPr lang="ru-RU" sz="1600" dirty="0" smtClean="0"/>
              <a:t>. </a:t>
            </a:r>
            <a:endParaRPr lang="ru-RU" sz="1600" dirty="0"/>
          </a:p>
          <a:p>
            <a:endParaRPr lang="ru-RU" dirty="0"/>
          </a:p>
        </p:txBody>
      </p:sp>
      <p:pic>
        <p:nvPicPr>
          <p:cNvPr id="7172" name="Picture 4" descr="C:\Users\LIB_106_4\Desktop\TAj3KiwHIc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73" y="3901873"/>
            <a:ext cx="4603215" cy="295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LIB_106_4\Desktop\VMsSvOyJJZ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1" y="4160697"/>
            <a:ext cx="4375624" cy="269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11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IB_106_4\Desktop\UYoH2ZeLY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12126" y="2137142"/>
            <a:ext cx="5570264" cy="397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LIB_106_4\Desktop\hjOnM-Q6nz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/>
          <a:stretch/>
        </p:blipFill>
        <p:spPr bwMode="auto">
          <a:xfrm>
            <a:off x="3961765" y="0"/>
            <a:ext cx="5018826" cy="333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LIB_106_4\Desktop\logotip_85_nga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" y="44624"/>
            <a:ext cx="1471374" cy="63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7778" y="667289"/>
            <a:ext cx="303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Сад </a:t>
            </a:r>
            <a:r>
              <a:rPr lang="ru-RU" sz="2800" dirty="0" smtClean="0"/>
              <a:t>мичуринцев</a:t>
            </a:r>
            <a:endParaRPr lang="ru-RU" sz="2800" dirty="0" smtClean="0"/>
          </a:p>
        </p:txBody>
      </p:sp>
      <p:pic>
        <p:nvPicPr>
          <p:cNvPr id="2050" name="Picture 2" descr="C:\Users\LIB_106_4\Desktop\IMG_80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765" y="3482201"/>
            <a:ext cx="5073725" cy="338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32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LIB_106_4\Pictures\2020-11-05\00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28" y="693201"/>
            <a:ext cx="1428651" cy="19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430" y="2681139"/>
            <a:ext cx="18738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err="1" smtClean="0"/>
              <a:t>Шугрин</a:t>
            </a:r>
            <a:r>
              <a:rPr lang="ru-RU" sz="1400" dirty="0" smtClean="0"/>
              <a:t> </a:t>
            </a:r>
          </a:p>
          <a:p>
            <a:pPr algn="ctr"/>
            <a:r>
              <a:rPr lang="ru-RU" sz="1400" dirty="0" smtClean="0"/>
              <a:t>Михаил Васильевич</a:t>
            </a:r>
          </a:p>
          <a:p>
            <a:pPr algn="ctr"/>
            <a:r>
              <a:rPr lang="ru-RU" sz="900" dirty="0" smtClean="0"/>
              <a:t>(1937)</a:t>
            </a:r>
            <a:endParaRPr lang="ru-RU" sz="900" dirty="0"/>
          </a:p>
        </p:txBody>
      </p:sp>
      <p:pic>
        <p:nvPicPr>
          <p:cNvPr id="8196" name="Picture 4" descr="C:\Users\LIB_106_4\Pictures\2020-11-05\002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693201"/>
            <a:ext cx="1428546" cy="199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14276" y="2685238"/>
            <a:ext cx="197310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Королёв</a:t>
            </a:r>
          </a:p>
          <a:p>
            <a:pPr algn="ctr"/>
            <a:r>
              <a:rPr lang="ru-RU" sz="1400" dirty="0" smtClean="0"/>
              <a:t>Вениамин Яковлевич</a:t>
            </a:r>
          </a:p>
          <a:p>
            <a:pPr algn="ctr"/>
            <a:r>
              <a:rPr lang="ru-RU" sz="800" dirty="0" smtClean="0"/>
              <a:t>(сентябрь 1938 – март 1939)</a:t>
            </a:r>
            <a:endParaRPr lang="ru-RU" sz="800" dirty="0"/>
          </a:p>
        </p:txBody>
      </p:sp>
      <p:pic>
        <p:nvPicPr>
          <p:cNvPr id="8197" name="Picture 5" descr="C:\Users\LIB_106_4\Pictures\2020-11-05\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93201"/>
            <a:ext cx="1464935" cy="19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01056" y="2681139"/>
            <a:ext cx="1778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err="1" smtClean="0"/>
              <a:t>Прутовых</a:t>
            </a:r>
            <a:r>
              <a:rPr lang="ru-RU" sz="1400" dirty="0" smtClean="0"/>
              <a:t> </a:t>
            </a:r>
          </a:p>
          <a:p>
            <a:pPr algn="ctr"/>
            <a:r>
              <a:rPr lang="ru-RU" sz="1400" dirty="0" smtClean="0"/>
              <a:t>Павел Николаевич</a:t>
            </a:r>
          </a:p>
          <a:p>
            <a:pPr algn="ctr"/>
            <a:r>
              <a:rPr lang="ru-RU" sz="800" dirty="0" smtClean="0"/>
              <a:t>(август 1939 – февраль 1940)</a:t>
            </a:r>
            <a:endParaRPr lang="ru-RU" sz="800" dirty="0"/>
          </a:p>
        </p:txBody>
      </p:sp>
      <p:pic>
        <p:nvPicPr>
          <p:cNvPr id="8198" name="Picture 6" descr="C:\Users\LIB_106_4\Desktop\к докладу для сабины\жуковск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93202"/>
            <a:ext cx="1471790" cy="198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39491" y="2673855"/>
            <a:ext cx="233720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Жуковский</a:t>
            </a:r>
          </a:p>
          <a:p>
            <a:pPr algn="ctr"/>
            <a:r>
              <a:rPr lang="ru-RU" sz="1400" dirty="0" smtClean="0"/>
              <a:t>Николай Иванович</a:t>
            </a:r>
          </a:p>
          <a:p>
            <a:pPr algn="ctr"/>
            <a:r>
              <a:rPr lang="ru-RU" sz="800" dirty="0" smtClean="0"/>
              <a:t>(Февраль 1940 - 1942)</a:t>
            </a:r>
            <a:endParaRPr lang="ru-RU" sz="800" dirty="0"/>
          </a:p>
        </p:txBody>
      </p:sp>
      <p:sp>
        <p:nvSpPr>
          <p:cNvPr id="2" name="TextBox 1"/>
          <p:cNvSpPr txBox="1"/>
          <p:nvPr/>
        </p:nvSpPr>
        <p:spPr>
          <a:xfrm>
            <a:off x="2469403" y="179348"/>
            <a:ext cx="3678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Директоры НСХИ 1935 – 1945 гг.</a:t>
            </a:r>
            <a:endParaRPr lang="ru-RU" dirty="0"/>
          </a:p>
        </p:txBody>
      </p:sp>
      <p:pic>
        <p:nvPicPr>
          <p:cNvPr id="11" name="Picture 2" descr="C:\Users\LIB_106_4\Pictures\2020-11-05\003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28" y="3595346"/>
            <a:ext cx="1453944" cy="19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0488" y="5589240"/>
            <a:ext cx="201208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err="1" smtClean="0"/>
              <a:t>Басюк</a:t>
            </a:r>
            <a:endParaRPr lang="ru-RU" sz="1400" dirty="0" smtClean="0"/>
          </a:p>
          <a:p>
            <a:pPr algn="ctr"/>
            <a:r>
              <a:rPr lang="ru-RU" sz="1400" dirty="0" smtClean="0"/>
              <a:t>Тимофей Леонтьевич</a:t>
            </a:r>
          </a:p>
          <a:p>
            <a:pPr algn="ctr"/>
            <a:r>
              <a:rPr lang="ru-RU" sz="900" dirty="0" smtClean="0"/>
              <a:t>(1 марта 1942 – 17марта 1945)</a:t>
            </a:r>
            <a:endParaRPr lang="ru-RU" sz="900" dirty="0"/>
          </a:p>
        </p:txBody>
      </p:sp>
      <p:pic>
        <p:nvPicPr>
          <p:cNvPr id="13" name="Picture 3" descr="C:\Users\LIB_106_4\Pictures\2020-11-05\004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87" y="3543551"/>
            <a:ext cx="1497017" cy="204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24937" y="5589240"/>
            <a:ext cx="180812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Радов </a:t>
            </a:r>
          </a:p>
          <a:p>
            <a:pPr algn="ctr"/>
            <a:r>
              <a:rPr lang="ru-RU" sz="1400" dirty="0" smtClean="0"/>
              <a:t>Алексей Сергеевич</a:t>
            </a:r>
          </a:p>
          <a:p>
            <a:pPr algn="ctr"/>
            <a:r>
              <a:rPr lang="ru-RU" sz="800" dirty="0" smtClean="0"/>
              <a:t>(17 марта – 1 августа 1945)</a:t>
            </a:r>
            <a:endParaRPr lang="ru-RU" sz="800" dirty="0"/>
          </a:p>
        </p:txBody>
      </p:sp>
      <p:pic>
        <p:nvPicPr>
          <p:cNvPr id="15" name="Picture 5" descr="C:\Users\LIB_106_4\Pictures\2020-11-05\004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74" y="3543551"/>
            <a:ext cx="1474733" cy="199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120218" y="5541761"/>
            <a:ext cx="201221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Орлов</a:t>
            </a:r>
          </a:p>
          <a:p>
            <a:pPr algn="ctr"/>
            <a:r>
              <a:rPr lang="ru-RU" sz="1400" dirty="0" smtClean="0"/>
              <a:t>Василий Тимофеевич</a:t>
            </a:r>
          </a:p>
          <a:p>
            <a:pPr algn="ctr"/>
            <a:r>
              <a:rPr lang="ru-RU" sz="800" dirty="0" smtClean="0"/>
              <a:t>(1 августа – 15 октября 1945)</a:t>
            </a:r>
            <a:endParaRPr lang="ru-RU" sz="800" dirty="0"/>
          </a:p>
        </p:txBody>
      </p:sp>
      <p:pic>
        <p:nvPicPr>
          <p:cNvPr id="17" name="Picture 6" descr="C:\Users\LIB_106_4\Pictures\2020-11-05\004 (5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43551"/>
            <a:ext cx="1471790" cy="201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939491" y="5534978"/>
            <a:ext cx="244827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Янюшкин </a:t>
            </a:r>
          </a:p>
          <a:p>
            <a:pPr algn="ctr"/>
            <a:r>
              <a:rPr lang="ru-RU" sz="1400" dirty="0" smtClean="0"/>
              <a:t>Михаил Фёдорович</a:t>
            </a:r>
          </a:p>
          <a:p>
            <a:pPr algn="ctr"/>
            <a:r>
              <a:rPr lang="ru-RU" sz="800" dirty="0" smtClean="0"/>
              <a:t>(15 октября 1945 – 17 марта 1947)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5370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IB_106_4\Desktop\1gfYI9PUZ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" b="19116"/>
          <a:stretch/>
        </p:blipFill>
        <p:spPr bwMode="auto">
          <a:xfrm>
            <a:off x="15420" y="188639"/>
            <a:ext cx="3807619" cy="63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LIB_106_4\Desktop\8fuwoR2mq2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39" y="-8632"/>
            <a:ext cx="3249877" cy="452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LIB_106_4\Desktop\AihYBCSgL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742" y="2636912"/>
            <a:ext cx="2997754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LIB_106_4\Desktop\logotip_85_nga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39"/>
            <a:ext cx="1627188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9396" y="4653136"/>
            <a:ext cx="2016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Итоги деятельности</a:t>
            </a:r>
          </a:p>
          <a:p>
            <a:r>
              <a:rPr lang="ru-RU" dirty="0" smtClean="0"/>
              <a:t>1935-1945 отражены в статье доцента А. Образцова (1946г.)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9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6632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1945г. было создано заочное отделение, в 1954 г. оно было преобразовано в факультет заочного образования (ФЗО), первый выпуск которого состоял из 68 человек. </a:t>
            </a:r>
            <a:endParaRPr lang="ru-RU" sz="1400" dirty="0" smtClean="0"/>
          </a:p>
          <a:p>
            <a:r>
              <a:rPr lang="ru-RU" sz="1400" dirty="0" smtClean="0"/>
              <a:t>В 1950 году были открыты курсы повышения квалификации директоров МТС.</a:t>
            </a:r>
          </a:p>
          <a:p>
            <a:endParaRPr lang="ru-RU" sz="1400" dirty="0"/>
          </a:p>
        </p:txBody>
      </p:sp>
      <p:pic>
        <p:nvPicPr>
          <p:cNvPr id="11266" name="Picture 2" descr="C:\Users\LIB_106_4\Desktop\Новая папка (2)\20201106_1226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2778" r="2968" b="4413"/>
          <a:stretch/>
        </p:blipFill>
        <p:spPr bwMode="auto">
          <a:xfrm>
            <a:off x="0" y="908720"/>
            <a:ext cx="7182558" cy="549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LIB_106_4\Desktop\logotip_85_nga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871" y="5969484"/>
            <a:ext cx="1627187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8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B_106_4\Desktop\к докладу для сабины\приказ о создании НСХ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4" t="6405" r="9752" b="16028"/>
          <a:stretch/>
        </p:blipFill>
        <p:spPr bwMode="auto">
          <a:xfrm rot="5400000">
            <a:off x="-614162" y="622584"/>
            <a:ext cx="6805016" cy="555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68269" y="2780928"/>
            <a:ext cx="33972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14 ноября 1935 г. Был издан приказ № 2789 об открытии в г. Новосибирске сельскохозяйственного института.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228074"/>
            <a:ext cx="278606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6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757" y="116632"/>
            <a:ext cx="4660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1949г. Прошла первая научная конференция научного студенческого общества</a:t>
            </a:r>
            <a:endParaRPr lang="ru-RU" dirty="0"/>
          </a:p>
        </p:txBody>
      </p:sp>
      <p:pic>
        <p:nvPicPr>
          <p:cNvPr id="12290" name="Picture 2" descr="C:\Users\LIB_106_4\Desktop\OvR0vnFOq6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4960" r="5351" b="6580"/>
          <a:stretch/>
        </p:blipFill>
        <p:spPr bwMode="auto">
          <a:xfrm>
            <a:off x="257861" y="1039962"/>
            <a:ext cx="4273685" cy="581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LIB_106_4\Desktop\OaUKaUqqR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03" y="0"/>
            <a:ext cx="3861053" cy="543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LIB_106_4\Desktop\logotip_85_nga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92" y="5877272"/>
            <a:ext cx="2125892" cy="92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3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IB_106_4\Desktop\logotip_85_nga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882" y="177489"/>
            <a:ext cx="2299534" cy="95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LIB_106_4\Desktop\image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3366591"/>
            <a:ext cx="5141927" cy="309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3645024"/>
            <a:ext cx="37986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1954 году совхоз НКВД, организованный на базе трудовой коммуны в п. </a:t>
            </a:r>
            <a:r>
              <a:rPr lang="ru-RU" dirty="0" err="1" smtClean="0"/>
              <a:t>Тулинский</a:t>
            </a:r>
            <a:r>
              <a:rPr lang="ru-RU" dirty="0" smtClean="0"/>
              <a:t> Новосибирского района получил </a:t>
            </a:r>
            <a:r>
              <a:rPr lang="ru-RU" dirty="0"/>
              <a:t>статус учебно-опытного хозяйства НСХИ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Первым руководителем хозяйства был К. П. Ануфриев (1954 – 1960гг., 1964 – 1979 гг.)</a:t>
            </a:r>
            <a:endParaRPr lang="ru-RU" dirty="0"/>
          </a:p>
        </p:txBody>
      </p:sp>
      <p:pic>
        <p:nvPicPr>
          <p:cNvPr id="13315" name="Picture 3" descr="C:\Users\LIB_106_4\Desktop\350px-Уборка_капусты_в_колхозе_Аргу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6975"/>
            <a:ext cx="5338808" cy="306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1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8426" y="648458"/>
            <a:ext cx="3287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1956 г. институт вводит в строй студенческое общежитие, в конце 50-х годов – новый учебный корпус на ул. Добролюбова 160, а в начале 60-х сдаются жилые дома для преподавателей и сотрудников на ул. Панфиловцев.</a:t>
            </a:r>
          </a:p>
        </p:txBody>
      </p:sp>
      <p:pic>
        <p:nvPicPr>
          <p:cNvPr id="17410" name="Picture 2" descr="C:\Users\LIB_106_4\Desktop\logotip_85_nga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733256"/>
            <a:ext cx="2181431" cy="94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LIB_106_4\Desktop\к докладу для сабины\A_CC68ny3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26" y="3798193"/>
            <a:ext cx="5394093" cy="305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LIB_106_4\Desktop\к докладу для сабины\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7"/>
          <a:stretch/>
        </p:blipFill>
        <p:spPr bwMode="auto">
          <a:xfrm rot="5400000">
            <a:off x="4084383" y="-784626"/>
            <a:ext cx="4159238" cy="572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59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IB_106_4\Desktop\rXl-FbFFJ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" y="219179"/>
            <a:ext cx="454391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LIB_106_4\Desktop\UsLWKDJ2jP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6" y="3356992"/>
            <a:ext cx="4551327" cy="285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031" y="219179"/>
            <a:ext cx="4215132" cy="303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031" y="3356992"/>
            <a:ext cx="4490356" cy="277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564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166304"/>
            <a:ext cx="3984443" cy="298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LIB_106_4\Pictures\2020-11-10\006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7" y="4185898"/>
            <a:ext cx="4387908" cy="259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28548" y="3818514"/>
            <a:ext cx="342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Они руководили факультетом:</a:t>
            </a:r>
            <a:endParaRPr lang="ru-RU" dirty="0"/>
          </a:p>
        </p:txBody>
      </p:sp>
      <p:pic>
        <p:nvPicPr>
          <p:cNvPr id="3" name="Picture 2" descr="C:\Users\LIB_106_4\Desktop\289794_t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27485"/>
            <a:ext cx="1649787" cy="16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IB_106_4\Desktop\2899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307" y="4176186"/>
            <a:ext cx="1344732" cy="170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7052" y="5949280"/>
            <a:ext cx="2016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Стадник</a:t>
            </a:r>
            <a:r>
              <a:rPr lang="ru-RU" sz="1400" dirty="0" smtClean="0"/>
              <a:t> Анатолий Тимофеевич</a:t>
            </a:r>
          </a:p>
          <a:p>
            <a:r>
              <a:rPr lang="ru-RU" sz="1400" dirty="0" smtClean="0"/>
              <a:t>д.э.н., профессор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46222" y="5957121"/>
            <a:ext cx="17061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Агафонова </a:t>
            </a:r>
            <a:endParaRPr lang="ru-RU" sz="1400" dirty="0" smtClean="0"/>
          </a:p>
          <a:p>
            <a:r>
              <a:rPr lang="ru-RU" sz="1400" dirty="0" smtClean="0"/>
              <a:t>Ольга Витальевна</a:t>
            </a:r>
          </a:p>
          <a:p>
            <a:r>
              <a:rPr lang="ru-RU" sz="1400" dirty="0" smtClean="0"/>
              <a:t>к.э.н., доцент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009343" y="1628800"/>
            <a:ext cx="2955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1960 г. был открыт экономический факультет, который возглавил кандидат экономических наук, доцент А. П. Кузьмищев.</a:t>
            </a:r>
          </a:p>
        </p:txBody>
      </p:sp>
      <p:pic>
        <p:nvPicPr>
          <p:cNvPr id="14338" name="Picture 2" descr="C:\Users\LIB_106_4\Desktop\DWat-wS1_O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7" y="116632"/>
            <a:ext cx="5817286" cy="36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LIB_106_4\Desktop\logotip_85_nga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715" y="116632"/>
            <a:ext cx="199481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3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166304"/>
            <a:ext cx="3984443" cy="298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LIB_106_4\Pictures\2020-11-10\001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1"/>
          <a:stretch/>
        </p:blipFill>
        <p:spPr bwMode="auto">
          <a:xfrm>
            <a:off x="110170" y="188640"/>
            <a:ext cx="498937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4178" b="12694"/>
          <a:stretch/>
        </p:blipFill>
        <p:spPr bwMode="auto">
          <a:xfrm>
            <a:off x="23710" y="2476553"/>
            <a:ext cx="5844433" cy="380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593" y="1844824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1962 - 1976 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452205" y="1844824"/>
            <a:ext cx="100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1976 -1986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604859" y="1844823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1986 - 1995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938042" y="1844822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1995 - 2010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68144" y="393338"/>
            <a:ext cx="30243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1962 г. выделился факультет защиты растений, не имевший аналогов в восточной части страны. Из числа сотрудников агрономического факультета сформирован преподавательский состав факультета защиты растений. </a:t>
            </a:r>
            <a:r>
              <a:rPr lang="ru-RU" sz="1600" dirty="0" smtClean="0"/>
              <a:t>На </a:t>
            </a:r>
            <a:r>
              <a:rPr lang="ru-RU" sz="1600" dirty="0"/>
              <a:t>должность первого декана был приглашен энтомолог, директор алтайской СТАЗР  - </a:t>
            </a:r>
            <a:r>
              <a:rPr lang="ru-RU" sz="1600" dirty="0" err="1"/>
              <a:t>к.с-х.н</a:t>
            </a:r>
            <a:r>
              <a:rPr lang="ru-RU" sz="1600" dirty="0"/>
              <a:t>. Ю.П. Александров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15362" name="Picture 2" descr="C:\Users\LIB_106_4\Desktop\logotip_85_nga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56" y="5517232"/>
            <a:ext cx="2624596" cy="113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09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B_106_4\Desktop\GCpwffGXWN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6"/>
          <a:stretch/>
        </p:blipFill>
        <p:spPr bwMode="auto">
          <a:xfrm rot="16200000">
            <a:off x="5328420" y="-568911"/>
            <a:ext cx="3046702" cy="418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IB_106_4\Desktop\ozKtokoby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14724" y="1605375"/>
            <a:ext cx="3823465" cy="668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IB_106_4\Desktop\bvjxU4nYUL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66"/>
            <a:ext cx="4635953" cy="30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842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B_106_4\Desktop\проблемная лаб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46" y="22836"/>
            <a:ext cx="5537650" cy="32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IB_106_4\Desktop\ZhZr1-uvKW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184" y="2852937"/>
            <a:ext cx="5351091" cy="400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5" y="386104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1963 – 1964 гг. - велось строительство проблемной лаборатории комплексного использования.</a:t>
            </a:r>
            <a:endParaRPr lang="ru-RU" dirty="0"/>
          </a:p>
        </p:txBody>
      </p:sp>
      <p:pic>
        <p:nvPicPr>
          <p:cNvPr id="1028" name="Picture 4" descr="C:\Users\LIB_106_4\Desktop\logotip_85_nga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985" y="260648"/>
            <a:ext cx="199481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944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624" y="2677544"/>
            <a:ext cx="1915909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Кузьмищев</a:t>
            </a:r>
          </a:p>
          <a:p>
            <a:pPr algn="ctr"/>
            <a:r>
              <a:rPr lang="ru-RU" sz="1600" dirty="0" smtClean="0"/>
              <a:t>Андрей Петрович</a:t>
            </a:r>
          </a:p>
          <a:p>
            <a:pPr algn="ctr"/>
            <a:r>
              <a:rPr lang="ru-RU" sz="1050" dirty="0" smtClean="0"/>
              <a:t>(март 1947 – декабрь 1948)</a:t>
            </a:r>
            <a:endParaRPr lang="ru-RU" sz="1050" dirty="0"/>
          </a:p>
        </p:txBody>
      </p:sp>
      <p:sp>
        <p:nvSpPr>
          <p:cNvPr id="6" name="TextBox 5"/>
          <p:cNvSpPr txBox="1"/>
          <p:nvPr/>
        </p:nvSpPr>
        <p:spPr>
          <a:xfrm>
            <a:off x="2356293" y="2650357"/>
            <a:ext cx="21235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err="1" smtClean="0"/>
              <a:t>Звонкович</a:t>
            </a:r>
            <a:r>
              <a:rPr lang="ru-RU" sz="1600" dirty="0" smtClean="0"/>
              <a:t> </a:t>
            </a:r>
          </a:p>
          <a:p>
            <a:pPr algn="ctr"/>
            <a:r>
              <a:rPr lang="ru-RU" sz="1600" dirty="0" smtClean="0"/>
              <a:t>Григорий Яковлевич</a:t>
            </a:r>
          </a:p>
          <a:p>
            <a:pPr algn="ctr"/>
            <a:r>
              <a:rPr lang="ru-RU" sz="1000" dirty="0" smtClean="0"/>
              <a:t>(декабрь 1948 – октябрь 1951)</a:t>
            </a:r>
            <a:endParaRPr lang="ru-RU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546206" y="2614798"/>
            <a:ext cx="23249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Крутиков </a:t>
            </a:r>
          </a:p>
          <a:p>
            <a:pPr algn="ctr"/>
            <a:r>
              <a:rPr lang="ru-RU" sz="1600" dirty="0" smtClean="0"/>
              <a:t>Николай </a:t>
            </a:r>
            <a:r>
              <a:rPr lang="ru-RU" sz="1600" dirty="0" err="1" smtClean="0"/>
              <a:t>Евдокимович</a:t>
            </a:r>
            <a:endParaRPr lang="ru-RU" sz="1600" dirty="0" smtClean="0"/>
          </a:p>
          <a:p>
            <a:pPr algn="ctr"/>
            <a:r>
              <a:rPr lang="ru-RU" sz="1000" dirty="0" smtClean="0"/>
              <a:t>(октябрь 1951 – июль 1953)</a:t>
            </a:r>
            <a:endParaRPr lang="ru-R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6732239" y="2599122"/>
            <a:ext cx="2270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Смирнов </a:t>
            </a:r>
          </a:p>
          <a:p>
            <a:pPr algn="ctr"/>
            <a:r>
              <a:rPr lang="ru-RU" sz="1600" dirty="0" smtClean="0"/>
              <a:t>Николай Павлович</a:t>
            </a:r>
          </a:p>
          <a:p>
            <a:pPr algn="ctr"/>
            <a:r>
              <a:rPr lang="ru-RU" sz="1000" dirty="0" smtClean="0"/>
              <a:t>(1953 - 1954)</a:t>
            </a:r>
            <a:endParaRPr lang="ru-RU" sz="1000" dirty="0"/>
          </a:p>
        </p:txBody>
      </p:sp>
      <p:pic>
        <p:nvPicPr>
          <p:cNvPr id="10242" name="Picture 2" descr="C:\Users\LIB_106_4\Pictures\2020-11-05\004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66" y="247642"/>
            <a:ext cx="1826227" cy="242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LIB_106_4\Pictures\2020-11-05\004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44" y="247642"/>
            <a:ext cx="1759829" cy="240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LIB_106_4\Pictures\2020-11-05\005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31" y="221750"/>
            <a:ext cx="1755346" cy="23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LIB_106_4\Pictures\2020-11-05\00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79" y="221750"/>
            <a:ext cx="1730685" cy="23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LIB_106_4\Desktop\к докладу для сабины\005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0" y="3462306"/>
            <a:ext cx="1834631" cy="249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8251" y="5956359"/>
            <a:ext cx="2196434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Овсянников </a:t>
            </a:r>
          </a:p>
          <a:p>
            <a:pPr algn="ctr"/>
            <a:r>
              <a:rPr lang="ru-RU" sz="1600" dirty="0" smtClean="0"/>
              <a:t>Александр Иванович</a:t>
            </a:r>
          </a:p>
          <a:p>
            <a:pPr algn="ctr"/>
            <a:r>
              <a:rPr lang="ru-RU" sz="1050" dirty="0" smtClean="0"/>
              <a:t>(1955 – 1956, 1959 - 1960)</a:t>
            </a:r>
            <a:endParaRPr lang="ru-RU" sz="1050" dirty="0"/>
          </a:p>
        </p:txBody>
      </p:sp>
      <p:pic>
        <p:nvPicPr>
          <p:cNvPr id="12" name="Picture 3" descr="C:\Users\LIB_106_4\Desktop\к докладу для сабины\006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264" y="3462306"/>
            <a:ext cx="1789119" cy="249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46798" y="5956359"/>
            <a:ext cx="17680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Леонов </a:t>
            </a:r>
          </a:p>
          <a:p>
            <a:pPr algn="ctr"/>
            <a:r>
              <a:rPr lang="ru-RU" sz="1600" dirty="0" smtClean="0"/>
              <a:t>Иван Матвеевич</a:t>
            </a:r>
          </a:p>
          <a:p>
            <a:pPr algn="ctr"/>
            <a:r>
              <a:rPr lang="ru-RU" sz="1000" dirty="0" smtClean="0"/>
              <a:t>(1956 - 1959)</a:t>
            </a:r>
            <a:endParaRPr lang="ru-RU" sz="1000" dirty="0"/>
          </a:p>
        </p:txBody>
      </p:sp>
      <p:pic>
        <p:nvPicPr>
          <p:cNvPr id="14" name="Picture 4" descr="C:\Users\LIB_106_4\Desktop\к докладу для сабины\006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31" y="3453609"/>
            <a:ext cx="1809368" cy="249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95654" y="5947662"/>
            <a:ext cx="20801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err="1" smtClean="0"/>
              <a:t>Гармаш</a:t>
            </a:r>
            <a:endParaRPr lang="ru-RU" sz="1600" dirty="0" smtClean="0"/>
          </a:p>
          <a:p>
            <a:pPr algn="ctr"/>
            <a:r>
              <a:rPr lang="ru-RU" sz="1600" dirty="0" smtClean="0"/>
              <a:t>Андрей Алексеевич</a:t>
            </a:r>
          </a:p>
          <a:p>
            <a:pPr algn="ctr"/>
            <a:r>
              <a:rPr lang="ru-RU" sz="1000" dirty="0" smtClean="0"/>
              <a:t>(ноябрь 1960 – июнь 1961)</a:t>
            </a:r>
            <a:endParaRPr lang="ru-RU" sz="1000" dirty="0"/>
          </a:p>
        </p:txBody>
      </p:sp>
      <p:pic>
        <p:nvPicPr>
          <p:cNvPr id="16" name="Picture 5" descr="C:\Users\LIB_106_4\Desktop\к докладу для сабины\007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357" y="3441506"/>
            <a:ext cx="1794506" cy="248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29878" y="5926862"/>
            <a:ext cx="2173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Красиков</a:t>
            </a:r>
          </a:p>
          <a:p>
            <a:pPr algn="ctr"/>
            <a:r>
              <a:rPr lang="ru-RU" sz="1600" dirty="0" smtClean="0"/>
              <a:t>Захар Дмитриевич</a:t>
            </a:r>
          </a:p>
          <a:p>
            <a:pPr algn="ctr"/>
            <a:r>
              <a:rPr lang="ru-RU" sz="1000" dirty="0" smtClean="0"/>
              <a:t>(1961 - 1966)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34298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LIB_106_4\Desktop\wG6ayYoSCx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40"/>
            <a:ext cx="4499992" cy="636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LIB_106_4\Desktop\FiQOmV_CuO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1830"/>
            <a:ext cx="4464496" cy="63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246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IB_106_4\Desktop\к докладу для сабины\галине ивановне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5" t="2450" r="7604" b="2300"/>
          <a:stretch/>
        </p:blipFill>
        <p:spPr bwMode="auto">
          <a:xfrm rot="16200000">
            <a:off x="858309" y="-587458"/>
            <a:ext cx="3403927" cy="481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IB_106_4\Desktop\44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56992"/>
            <a:ext cx="4984228" cy="330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4131744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первое время институту было выделено 4 этажа в доме Социалистического земледелия на ул. М. Горького 78, напротив сквера Героев революции.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79" y="260648"/>
            <a:ext cx="278606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2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9514" y="40493"/>
            <a:ext cx="451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Время расцвета. НСХИ 50 лет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38708"/>
            <a:ext cx="893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К своему 50-летнему юбилею институт выпустил более 22 тыс. высококвалифицированных специалистов сельского хозяйства. Многие его выпускники выросли в крупных партийных, хозяйственных, советских работников и организаторов сельскохозяйственного производства, пользующихся признанием далеко за пределами Сибири.</a:t>
            </a:r>
          </a:p>
          <a:p>
            <a:r>
              <a:rPr lang="ru-RU" sz="1600" dirty="0"/>
              <a:t>В 1969 г. Институт включен в состав СО ВАСХНИЛ, которое было укомплектовано за счет специалистов, окончивших НСХИ.</a:t>
            </a:r>
          </a:p>
        </p:txBody>
      </p:sp>
      <p:pic>
        <p:nvPicPr>
          <p:cNvPr id="4" name="Picture 2" descr="C:\Users\LIB_106_4\Desktop\s2QK7rV2dm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0" b="18638"/>
          <a:stretch/>
        </p:blipFill>
        <p:spPr bwMode="auto">
          <a:xfrm>
            <a:off x="3487297" y="2327835"/>
            <a:ext cx="5503317" cy="452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019492"/>
            <a:ext cx="16271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01825"/>
            <a:ext cx="3487296" cy="486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508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LIB_106_4\Desktop\2458839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24" y="-3622"/>
            <a:ext cx="4733319" cy="314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LIB_106_4\Desktop\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3"/>
          <a:stretch/>
        </p:blipFill>
        <p:spPr bwMode="auto">
          <a:xfrm>
            <a:off x="4174726" y="3399576"/>
            <a:ext cx="4842518" cy="345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758" y="401756"/>
            <a:ext cx="420086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70-е – 80-е годы активно работает и развивается комсомольское молодёжное движение в НСХИ. </a:t>
            </a:r>
          </a:p>
          <a:p>
            <a:r>
              <a:rPr lang="ru-RU" sz="1400" dirty="0" smtClean="0"/>
              <a:t>1971 </a:t>
            </a:r>
            <a:r>
              <a:rPr lang="ru-RU" sz="1400" dirty="0"/>
              <a:t>год – Всесоюзный слёт </a:t>
            </a:r>
            <a:r>
              <a:rPr lang="ru-RU" sz="1400" dirty="0" smtClean="0"/>
              <a:t>студентов, 2 делегата от института.</a:t>
            </a:r>
          </a:p>
          <a:p>
            <a:r>
              <a:rPr lang="ru-RU" sz="1400" dirty="0" smtClean="0"/>
              <a:t>1974 </a:t>
            </a:r>
            <a:r>
              <a:rPr lang="ru-RU" sz="1400" dirty="0"/>
              <a:t>год - году переходящее знамя Обкома комсомола завоёвано ССХО НСХИ в третий раз подряд и вручено ему на вечное хранение. </a:t>
            </a:r>
            <a:endParaRPr lang="ru-RU" sz="1400" dirty="0" smtClean="0"/>
          </a:p>
          <a:p>
            <a:r>
              <a:rPr lang="ru-RU" sz="1400" dirty="0" smtClean="0"/>
              <a:t>1976 </a:t>
            </a:r>
            <a:r>
              <a:rPr lang="ru-RU" sz="1400" dirty="0"/>
              <a:t>год – олимпийский год. Главное управление высшего и среднего сельскохозяйственного образования МСХ СССР проводит спартакиаду по 15 видам спорта. </a:t>
            </a:r>
            <a:br>
              <a:rPr lang="ru-RU" sz="1400" dirty="0"/>
            </a:br>
            <a:r>
              <a:rPr lang="ru-RU" sz="1400" dirty="0"/>
              <a:t>1978 год – награждение памятной лентой ЦК ВЛКСМ к Красному знамени. </a:t>
            </a:r>
            <a:br>
              <a:rPr lang="ru-RU" sz="1400" dirty="0"/>
            </a:br>
            <a:r>
              <a:rPr lang="ru-RU" sz="1400" dirty="0"/>
              <a:t>1980 год – комсомольский педагогический отряд института занял 1-ое место по Октябрьскому району в соревнованиях по итогам работы за год. </a:t>
            </a:r>
            <a:br>
              <a:rPr lang="ru-RU" sz="1400" dirty="0"/>
            </a:br>
            <a:r>
              <a:rPr lang="ru-RU" sz="1400" dirty="0"/>
              <a:t>1985 год – комсомольцы НСХИ – делегаты всемирного фестиваля молодежи и студентов. </a:t>
            </a:r>
            <a:br>
              <a:rPr lang="ru-RU" sz="1400" dirty="0"/>
            </a:br>
            <a:r>
              <a:rPr lang="ru-RU" sz="1400" dirty="0"/>
              <a:t>1986 год – в институте успешно действует студенческое конструкторское бюро. </a:t>
            </a:r>
            <a:br>
              <a:rPr lang="ru-RU" sz="1400" dirty="0"/>
            </a:br>
            <a:r>
              <a:rPr lang="ru-RU" sz="1400" dirty="0"/>
              <a:t>1988 год – участие комсомольцев института в спасении жертв и братской помощи при землетрясении в Армении. </a:t>
            </a:r>
          </a:p>
        </p:txBody>
      </p:sp>
    </p:spTree>
    <p:extLst>
      <p:ext uri="{BB962C8B-B14F-4D97-AF65-F5344CB8AC3E}">
        <p14:creationId xmlns:p14="http://schemas.microsoft.com/office/powerpoint/2010/main" val="3068660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LIB_106_4\Desktop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027" y="0"/>
            <a:ext cx="4803295" cy="68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LIB_106_4\Desktop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16017" cy="68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013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1791"/>
            <a:ext cx="896448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На 1970-е годы пришелся пик роста студенческих отрядов, движения которых началось в стране еще в 1960-х. Самыми известными из специализированных отрядов в Новосибирской области стал «Мелиоратор»,</a:t>
            </a:r>
            <a:r>
              <a:rPr lang="ru-RU" sz="1600" b="1" dirty="0" smtClean="0"/>
              <a:t> </a:t>
            </a:r>
            <a:r>
              <a:rPr lang="ru-RU" sz="1600" dirty="0" smtClean="0"/>
              <a:t>признававшийся лучшим в области.</a:t>
            </a:r>
          </a:p>
          <a:p>
            <a:r>
              <a:rPr lang="ru-RU" sz="1600" dirty="0" smtClean="0"/>
              <a:t>Отряды</a:t>
            </a:r>
            <a:r>
              <a:rPr lang="ru-RU" sz="1600" dirty="0"/>
              <a:t> «Целинник</a:t>
            </a:r>
            <a:r>
              <a:rPr lang="ru-RU" sz="1600" dirty="0" smtClean="0"/>
              <a:t>», «</a:t>
            </a:r>
            <a:r>
              <a:rPr lang="ru-RU" sz="1600" dirty="0"/>
              <a:t>Комсомолец</a:t>
            </a:r>
            <a:r>
              <a:rPr lang="ru-RU" sz="1600" dirty="0" smtClean="0"/>
              <a:t>», «</a:t>
            </a:r>
            <a:r>
              <a:rPr lang="ru-RU" sz="1600" dirty="0"/>
              <a:t>Ермак</a:t>
            </a:r>
            <a:r>
              <a:rPr lang="ru-RU" sz="1600" dirty="0" smtClean="0"/>
              <a:t>», «</a:t>
            </a:r>
            <a:r>
              <a:rPr lang="ru-RU" sz="1600" dirty="0"/>
              <a:t>Сибиряк</a:t>
            </a:r>
            <a:r>
              <a:rPr lang="ru-RU" sz="1600" dirty="0" smtClean="0"/>
              <a:t>», «</a:t>
            </a:r>
            <a:r>
              <a:rPr lang="ru-RU" sz="1600" dirty="0"/>
              <a:t>Славяне</a:t>
            </a:r>
            <a:r>
              <a:rPr lang="ru-RU" sz="1600" dirty="0" smtClean="0"/>
              <a:t>», </a:t>
            </a:r>
            <a:r>
              <a:rPr lang="ru-RU" sz="1600" dirty="0"/>
              <a:t>«Колос», «Иск­ра», «Хлебороб», «Комсомолец», «Рабфаковец», «</a:t>
            </a:r>
            <a:r>
              <a:rPr lang="ru-RU" sz="1600" dirty="0" smtClean="0"/>
              <a:t>Овцевод» так же сыграли важную роль в развитии области и университета.</a:t>
            </a:r>
          </a:p>
          <a:p>
            <a:r>
              <a:rPr lang="ru-RU" sz="1600" dirty="0" smtClean="0"/>
              <a:t>В </a:t>
            </a:r>
            <a:r>
              <a:rPr lang="ru-RU" sz="1600" dirty="0"/>
              <a:t>Учхозе НСХИ и хозяйствах области работали отряды:</a:t>
            </a:r>
          </a:p>
          <a:p>
            <a:r>
              <a:rPr lang="ru-RU" sz="1600" i="1" dirty="0"/>
              <a:t>«Овощевод», «Семеновод», «Ветеринар», «Животновод» и </a:t>
            </a:r>
            <a:r>
              <a:rPr lang="ru-RU" sz="1600" dirty="0"/>
              <a:t>другие сельскохозяйственные отряды</a:t>
            </a:r>
          </a:p>
          <a:p>
            <a:endParaRPr lang="ru-RU" dirty="0"/>
          </a:p>
        </p:txBody>
      </p:sp>
      <p:pic>
        <p:nvPicPr>
          <p:cNvPr id="14338" name="Picture 2" descr="C:\Users\LIB_106_4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71442"/>
            <a:ext cx="6615607" cy="47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490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LIB_106_4\Desktop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8449"/>
            <a:ext cx="4409949" cy="599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LIB_106_4\Pictures\2020-11-10\007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174" y="3781319"/>
            <a:ext cx="4248472" cy="188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LIB_106_4\Desktop\logotip_85_nga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36" y="5805264"/>
            <a:ext cx="2237581" cy="9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31028"/>
            <a:ext cx="8934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 1979 г. вуз пополнился еще одним факультетом - ветеринарным. Деканом факультета был назначен профессор, доктор ветеринарных наук Виктор Никифорович </a:t>
            </a:r>
            <a:r>
              <a:rPr lang="ru-RU" sz="1600" dirty="0" err="1"/>
              <a:t>Кисленко</a:t>
            </a:r>
            <a:r>
              <a:rPr lang="ru-RU" sz="1600" dirty="0"/>
              <a:t>, </a:t>
            </a:r>
            <a:r>
              <a:rPr lang="ru-RU" sz="1600" dirty="0" err="1"/>
              <a:t>Александ</a:t>
            </a:r>
            <a:r>
              <a:rPr lang="ru-RU" sz="1600" dirty="0"/>
              <a:t> Павлович Власов.</a:t>
            </a:r>
          </a:p>
        </p:txBody>
      </p:sp>
      <p:pic>
        <p:nvPicPr>
          <p:cNvPr id="4098" name="Picture 2" descr="C:\Users\LIB_106_4\Desktop\1 ма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439" y="548680"/>
            <a:ext cx="456862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36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B_106_4\Desktop\к докладу для сабины\награждение НСХИ переходящим красным знамене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-12729"/>
            <a:ext cx="3126512" cy="424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7002" y="476671"/>
            <a:ext cx="26311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1986 г. По указу президиума верховного совета СССР институт был награждён орденом Трудового Красного Знамени</a:t>
            </a:r>
          </a:p>
        </p:txBody>
      </p:sp>
      <p:pic>
        <p:nvPicPr>
          <p:cNvPr id="18434" name="Picture 2" descr="C:\Users\LIB_106_4\Desktop\logotip_85_nga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671552"/>
            <a:ext cx="2203251" cy="95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LIB_106_4\Desktop\ds7A4ohWE3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" y="-12729"/>
            <a:ext cx="3219176" cy="47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IB_106_4\Desktop\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69" y="2643574"/>
            <a:ext cx="3038483" cy="41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8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LIB_106_4\Desktop\X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r="9111" b="11456"/>
          <a:stretch/>
        </p:blipFill>
        <p:spPr bwMode="auto">
          <a:xfrm>
            <a:off x="2811" y="1633506"/>
            <a:ext cx="8974199" cy="522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4091" y="802509"/>
            <a:ext cx="8899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1991 г. </a:t>
            </a:r>
            <a:r>
              <a:rPr lang="ru-RU" sz="1600" dirty="0" smtClean="0"/>
              <a:t>Приказом 5-К от 11.01.1991г. Государственной комиссии Совета Министров СССР по продовольствию и закупкам Новосибирский сельскохозяйственный институт </a:t>
            </a:r>
            <a:r>
              <a:rPr lang="ru-RU" sz="1600" dirty="0"/>
              <a:t>получает статус университета и новое наименование аграрный. </a:t>
            </a:r>
          </a:p>
        </p:txBody>
      </p:sp>
      <p:pic>
        <p:nvPicPr>
          <p:cNvPr id="8195" name="Picture 3" descr="C:\Users\LIB_106_4\Desktop\logotip_85_nga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110379"/>
            <a:ext cx="1627188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7" y="188640"/>
            <a:ext cx="3096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НГАУ – новое время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963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3789040"/>
            <a:ext cx="3744415" cy="216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Гудилин</a:t>
            </a:r>
            <a:endParaRPr lang="ru-RU" sz="2000" dirty="0" smtClean="0"/>
          </a:p>
          <a:p>
            <a:pPr algn="ctr"/>
            <a:r>
              <a:rPr lang="ru-RU" sz="2000" dirty="0" smtClean="0"/>
              <a:t>Иван Иванович</a:t>
            </a:r>
          </a:p>
          <a:p>
            <a:pPr algn="ctr"/>
            <a:r>
              <a:rPr lang="ru-RU" sz="1400" dirty="0" smtClean="0"/>
              <a:t>(1966 - 1987)</a:t>
            </a:r>
          </a:p>
          <a:p>
            <a:pPr algn="ctr"/>
            <a:endParaRPr lang="ru-RU" sz="1050" dirty="0"/>
          </a:p>
          <a:p>
            <a:r>
              <a:rPr lang="ru-RU" sz="1400" dirty="0" smtClean="0"/>
              <a:t>За 21 год работы мобилизовал коллектив на решение задач по росту научного потенциала, укреплению материально-технической базы института, увеличению выпуска высококвалифицированных специалистов. 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3759277"/>
            <a:ext cx="367240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Кондратов</a:t>
            </a:r>
          </a:p>
          <a:p>
            <a:pPr algn="ctr"/>
            <a:r>
              <a:rPr lang="ru-RU" sz="2000" dirty="0" smtClean="0"/>
              <a:t>Анатолий Фёдорович</a:t>
            </a:r>
          </a:p>
          <a:p>
            <a:pPr algn="ctr"/>
            <a:r>
              <a:rPr lang="ru-RU" sz="1400" dirty="0" smtClean="0"/>
              <a:t>(1987 - 2008)</a:t>
            </a:r>
          </a:p>
          <a:p>
            <a:endParaRPr lang="ru-RU" sz="1400" dirty="0" smtClean="0"/>
          </a:p>
          <a:p>
            <a:r>
              <a:rPr lang="ru-RU" sz="1400" dirty="0" smtClean="0"/>
              <a:t>За годы ректорства удвоилось количество специальностей, в 2 раза возрос контингент студентов, появились новые диссертационные советы.  Осуществлена компьютеризация с подключением к сети Интернет.</a:t>
            </a:r>
            <a:endParaRPr lang="ru-RU" sz="1400" dirty="0"/>
          </a:p>
        </p:txBody>
      </p:sp>
      <p:pic>
        <p:nvPicPr>
          <p:cNvPr id="2050" name="Picture 2" descr="C:\Users\LIB_106_4\Desktop\к докладу для сабины\007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03" y="692696"/>
            <a:ext cx="2145005" cy="296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IB_106_4\Desktop\к докладу для сабины\009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403" y="714826"/>
            <a:ext cx="2181579" cy="294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8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517713"/>
            <a:ext cx="385192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Денисов </a:t>
            </a:r>
          </a:p>
          <a:p>
            <a:pPr algn="ctr"/>
            <a:r>
              <a:rPr lang="ru-RU" sz="2400" dirty="0" smtClean="0"/>
              <a:t>Александр </a:t>
            </a:r>
            <a:r>
              <a:rPr lang="ru-RU" sz="2400" dirty="0" smtClean="0"/>
              <a:t>Сергеевич</a:t>
            </a:r>
            <a:endParaRPr lang="ru-RU" sz="2000" dirty="0" smtClean="0"/>
          </a:p>
          <a:p>
            <a:pPr algn="ctr"/>
            <a:r>
              <a:rPr lang="ru-RU" sz="1200" dirty="0"/>
              <a:t>Доктор технических наук,</a:t>
            </a:r>
          </a:p>
          <a:p>
            <a:pPr algn="ctr"/>
            <a:r>
              <a:rPr lang="ru-RU" sz="1200" dirty="0"/>
              <a:t>Профессор</a:t>
            </a:r>
          </a:p>
          <a:p>
            <a:pPr algn="ctr"/>
            <a:r>
              <a:rPr lang="ru-RU" sz="1200" dirty="0"/>
              <a:t>Заслуженный строитель РФ,</a:t>
            </a:r>
          </a:p>
          <a:p>
            <a:pPr algn="ctr"/>
            <a:r>
              <a:rPr lang="ru-RU" sz="1200" dirty="0"/>
              <a:t>Почетный работник ВПО РФ,</a:t>
            </a:r>
          </a:p>
          <a:p>
            <a:pPr algn="ctr"/>
            <a:r>
              <a:rPr lang="ru-RU" sz="1200" dirty="0"/>
              <a:t>Почетный работник АПК России</a:t>
            </a:r>
            <a:r>
              <a:rPr lang="ru-RU" sz="1200" dirty="0" smtClean="0"/>
              <a:t>.</a:t>
            </a:r>
            <a:endParaRPr lang="ru-RU" sz="1200" dirty="0" smtClean="0"/>
          </a:p>
          <a:p>
            <a:pPr algn="ctr"/>
            <a:r>
              <a:rPr lang="ru-RU" sz="1400" dirty="0" smtClean="0"/>
              <a:t>(ректор ноябрь </a:t>
            </a:r>
            <a:r>
              <a:rPr lang="ru-RU" sz="1400" dirty="0" smtClean="0"/>
              <a:t>2008 – март 2020)</a:t>
            </a:r>
          </a:p>
          <a:p>
            <a:pPr algn="ctr"/>
            <a:endParaRPr lang="ru-RU" sz="1100" dirty="0" smtClean="0"/>
          </a:p>
          <a:p>
            <a:pPr algn="ctr"/>
            <a:r>
              <a:rPr lang="ru-RU" sz="1100" dirty="0" smtClean="0"/>
              <a:t>В </a:t>
            </a:r>
            <a:r>
              <a:rPr lang="ru-RU" sz="1100" dirty="0"/>
              <a:t>2014 году  награжден высшей наградой Министерства сельского хозяйства Российской Федерации — золотой медалью «За вклад в развитие агропромышленного комплекса России».</a:t>
            </a:r>
            <a:endParaRPr lang="ru-RU" sz="1100" dirty="0" smtClean="0"/>
          </a:p>
        </p:txBody>
      </p:sp>
      <p:pic>
        <p:nvPicPr>
          <p:cNvPr id="22530" name="Picture 2" descr="C:\Users\LIB_106_4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24" y="90277"/>
            <a:ext cx="2664296" cy="342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IB_106_4\Desktop\X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156184" cy="343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IB_106_4\Desktop\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28315"/>
            <a:ext cx="5156184" cy="343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83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IB_106_4\Desktop\ldS1xWgEv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16" y="0"/>
            <a:ext cx="487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LIB_106_4\Desktop\xjV3Wd-1J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34" y="-12896"/>
            <a:ext cx="4115423" cy="586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LIB_106_4\Desktop\logotip_85_nga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936" y="5949280"/>
            <a:ext cx="2017221" cy="87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424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IB_106_4\Pictures\2020-11-05\00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47472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1900" y="836712"/>
            <a:ext cx="460851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Гринберг </a:t>
            </a:r>
          </a:p>
          <a:p>
            <a:pPr algn="ctr"/>
            <a:r>
              <a:rPr lang="ru-RU" sz="2400" dirty="0" smtClean="0"/>
              <a:t>Борис Яковлевич</a:t>
            </a:r>
          </a:p>
          <a:p>
            <a:pPr algn="ctr"/>
            <a:r>
              <a:rPr lang="ru-RU" sz="1400" dirty="0" smtClean="0"/>
              <a:t>(апрель 1936 – июнь 1937)</a:t>
            </a:r>
          </a:p>
          <a:p>
            <a:pPr algn="ctr"/>
            <a:endParaRPr lang="ru-RU" sz="1000" dirty="0" smtClean="0"/>
          </a:p>
          <a:p>
            <a:endParaRPr lang="ru-RU" sz="1000" dirty="0"/>
          </a:p>
          <a:p>
            <a:r>
              <a:rPr lang="ru-RU" sz="1600" dirty="0" smtClean="0"/>
              <a:t>Первый директор НСХИ. Под его руководством производился набор студентов на агрономический и зоотехнический факультеты, были организованы кафедры математики, физики, ботаники, химии, анатомии и политэкономии, комплектовался профессорско-преподавательский состав и обслуживающий персонал, создавалась материально-техническая база.</a:t>
            </a:r>
          </a:p>
          <a:p>
            <a:r>
              <a:rPr lang="ru-RU" sz="1600" dirty="0" smtClean="0"/>
              <a:t>К началу 1937-1938 учебного года в составе института были кафедры химии, физики, высшей математики, ботаники, зоологии, анатомии с-х животных, социально-экономических дисциплин, почвоведения, кормодобывания, физкультуры, военного дела, иностранных языков, генетики и механизации.</a:t>
            </a:r>
            <a:endParaRPr lang="ru-RU" dirty="0"/>
          </a:p>
        </p:txBody>
      </p:sp>
      <p:pic>
        <p:nvPicPr>
          <p:cNvPr id="20482" name="Picture 2" descr="C:\Users\LIB_106_4\Desktop\logotip_85_nga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6011863"/>
            <a:ext cx="1627187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85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IB_106_4\Desktop\Medvedchi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2" y="-9632"/>
            <a:ext cx="1512168" cy="187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IB_106_4\Desktop\2901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944" y="-9632"/>
            <a:ext cx="1874364" cy="187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0912" y="1898671"/>
            <a:ext cx="1928616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Медведчиков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Владимир </a:t>
            </a:r>
            <a:r>
              <a:rPr lang="ru-RU" sz="1400" dirty="0" smtClean="0"/>
              <a:t>Михайлович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050" dirty="0" smtClean="0"/>
              <a:t>первый директор </a:t>
            </a:r>
            <a:r>
              <a:rPr lang="ru-RU" sz="1050" dirty="0"/>
              <a:t>Института заочного образования и повышения квалификации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54267" y="1864732"/>
            <a:ext cx="276171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Шефель</a:t>
            </a:r>
            <a:r>
              <a:rPr lang="ru-RU" sz="1400" dirty="0"/>
              <a:t> </a:t>
            </a:r>
            <a:endParaRPr lang="ru-RU" sz="1400" dirty="0" smtClean="0"/>
          </a:p>
          <a:p>
            <a:pPr algn="ctr"/>
            <a:r>
              <a:rPr lang="ru-RU" sz="1400" dirty="0" smtClean="0"/>
              <a:t>Валентина Гавриловна</a:t>
            </a:r>
          </a:p>
          <a:p>
            <a:pPr algn="ctr"/>
            <a:r>
              <a:rPr lang="ru-RU" sz="1100" dirty="0" smtClean="0"/>
              <a:t>Почётный </a:t>
            </a:r>
            <a:r>
              <a:rPr lang="ru-RU" sz="1100" dirty="0"/>
              <a:t>работник </a:t>
            </a:r>
            <a:r>
              <a:rPr lang="ru-RU" sz="1100" dirty="0" smtClean="0"/>
              <a:t>ВПО РФ, </a:t>
            </a:r>
          </a:p>
          <a:p>
            <a:pPr algn="ctr"/>
            <a:r>
              <a:rPr lang="ru-RU" sz="1100" dirty="0" smtClean="0"/>
              <a:t>Почетный </a:t>
            </a:r>
            <a:r>
              <a:rPr lang="ru-RU" sz="1100" dirty="0"/>
              <a:t>работник Агропромышленного комплекса России</a:t>
            </a:r>
          </a:p>
        </p:txBody>
      </p:sp>
      <p:pic>
        <p:nvPicPr>
          <p:cNvPr id="4099" name="Picture 3" descr="C:\Users\LIB_106_4\Desktop\678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84" y="-28462"/>
            <a:ext cx="1255154" cy="187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45050" y="1864732"/>
            <a:ext cx="19970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err="1"/>
              <a:t>Шарыбар</a:t>
            </a:r>
            <a:r>
              <a:rPr lang="ru-RU" sz="1400" dirty="0"/>
              <a:t> </a:t>
            </a:r>
            <a:endParaRPr lang="ru-RU" sz="1400" dirty="0" smtClean="0"/>
          </a:p>
          <a:p>
            <a:pPr algn="ctr"/>
            <a:r>
              <a:rPr lang="ru-RU" sz="1400" dirty="0" smtClean="0"/>
              <a:t>Светлана Вячеславовна</a:t>
            </a:r>
          </a:p>
          <a:p>
            <a:pPr algn="ctr"/>
            <a:r>
              <a:rPr lang="ru-RU" sz="1100" dirty="0" smtClean="0"/>
              <a:t>профессор</a:t>
            </a:r>
            <a:endParaRPr lang="ru-RU" sz="11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28184" y="625931"/>
            <a:ext cx="2697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1992 г. создан Институт заочного образования и повышения квалификации (ИЗОП).</a:t>
            </a:r>
            <a:br>
              <a:rPr lang="ru-RU" dirty="0"/>
            </a:br>
            <a:endParaRPr lang="ru-RU" dirty="0"/>
          </a:p>
        </p:txBody>
      </p:sp>
      <p:pic>
        <p:nvPicPr>
          <p:cNvPr id="20483" name="Picture 3" descr="C:\Users\LIB_106_4\Desktop\ViuOA3xDUW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46" y="3370683"/>
            <a:ext cx="4999599" cy="21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LIB_106_4\Desktop\wESOV3daav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84" y="4149080"/>
            <a:ext cx="4597457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LIB_106_4\Desktop\logotip_85_nga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3" y="5733256"/>
            <a:ext cx="2365940" cy="102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83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LIB_106_4\Desktop\jn_MsgbLn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2617"/>
            <a:ext cx="3851920" cy="521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1920" y="1424601"/>
            <a:ext cx="5086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Руководили:</a:t>
            </a:r>
          </a:p>
          <a:p>
            <a:pPr marL="342900" indent="-342900">
              <a:buAutoNum type="arabicPeriod"/>
            </a:pPr>
            <a:r>
              <a:rPr lang="ru-RU" sz="1400" dirty="0" err="1" smtClean="0"/>
              <a:t>Шипилин</a:t>
            </a:r>
            <a:r>
              <a:rPr lang="ru-RU" sz="1400" dirty="0" smtClean="0"/>
              <a:t> Н.Н. – д. с-х. н., профессор 1993 -2004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Эрдниев </a:t>
            </a:r>
            <a:r>
              <a:rPr lang="ru-RU" sz="1400" dirty="0" smtClean="0"/>
              <a:t>А. И. – </a:t>
            </a:r>
            <a:r>
              <a:rPr lang="ru-RU" sz="1400" dirty="0" err="1" smtClean="0"/>
              <a:t>к.в.н</a:t>
            </a:r>
            <a:r>
              <a:rPr lang="ru-RU" sz="1400" dirty="0" smtClean="0"/>
              <a:t>., доцент 2004-2011</a:t>
            </a:r>
          </a:p>
          <a:p>
            <a:pPr marL="342900" indent="-342900">
              <a:buAutoNum type="arabicPeriod"/>
            </a:pPr>
            <a:r>
              <a:rPr lang="ru-RU" sz="1400" dirty="0" err="1" smtClean="0"/>
              <a:t>Чеглаков</a:t>
            </a:r>
            <a:r>
              <a:rPr lang="ru-RU" sz="1400" dirty="0" smtClean="0"/>
              <a:t> </a:t>
            </a:r>
            <a:r>
              <a:rPr lang="ru-RU" sz="1400" dirty="0" smtClean="0"/>
              <a:t>А.Е. – к. ф-м. н. 2011-2015</a:t>
            </a:r>
          </a:p>
          <a:p>
            <a:pPr marL="342900" indent="-342900">
              <a:buAutoNum type="arabicPeriod"/>
            </a:pPr>
            <a:r>
              <a:rPr lang="ru-RU" sz="1400" dirty="0" err="1" smtClean="0"/>
              <a:t>Чудинова</a:t>
            </a:r>
            <a:r>
              <a:rPr lang="ru-RU" sz="1400" dirty="0" smtClean="0"/>
              <a:t> Ю. В. – д.б.н., </a:t>
            </a:r>
            <a:r>
              <a:rPr lang="ru-RU" sz="1400" dirty="0" err="1" smtClean="0"/>
              <a:t>и.о</a:t>
            </a:r>
            <a:r>
              <a:rPr lang="ru-RU" sz="1400" dirty="0" smtClean="0"/>
              <a:t>. директора</a:t>
            </a:r>
          </a:p>
          <a:p>
            <a:endParaRPr lang="ru-RU" sz="1400" dirty="0" smtClean="0"/>
          </a:p>
          <a:p>
            <a:r>
              <a:rPr lang="ru-RU" sz="1600" dirty="0" smtClean="0"/>
              <a:t>На сегодняшний день институтом руководит </a:t>
            </a:r>
            <a:endParaRPr lang="ru-RU" sz="1600" dirty="0"/>
          </a:p>
        </p:txBody>
      </p:sp>
      <p:pic>
        <p:nvPicPr>
          <p:cNvPr id="6146" name="Picture 2" descr="C:\Users\LIB_106_4\Desktop\678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30" y="3490777"/>
            <a:ext cx="2843263" cy="189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57430" y="5393323"/>
            <a:ext cx="27094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dirty="0" smtClean="0">
                <a:solidFill>
                  <a:prstClr val="black"/>
                </a:solidFill>
              </a:rPr>
              <a:t>Гааг</a:t>
            </a: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</a:rPr>
              <a:t>Андрей Викторович</a:t>
            </a:r>
            <a:r>
              <a:rPr lang="ru-RU" sz="1600" dirty="0">
                <a:solidFill>
                  <a:prstClr val="black"/>
                </a:solidFill>
              </a:rPr>
              <a:t/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sz="1200" dirty="0">
                <a:solidFill>
                  <a:prstClr val="black"/>
                </a:solidFill>
              </a:rPr>
              <a:t>Кандидат экономических наук, доцент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88640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 </a:t>
            </a:r>
            <a:r>
              <a:rPr lang="ru-RU" sz="1400" dirty="0"/>
              <a:t>1993г. Постановлением ученого совета №72 от 20.03.1993 УПК преобразован в Томский филиал ИЗОП при Новосибирском ГАУ.</a:t>
            </a:r>
            <a:br>
              <a:rPr lang="ru-RU" sz="1400" dirty="0"/>
            </a:br>
            <a:r>
              <a:rPr lang="ru-RU" sz="1400" dirty="0" smtClean="0"/>
              <a:t>В </a:t>
            </a:r>
            <a:r>
              <a:rPr lang="ru-RU" sz="1400" dirty="0"/>
              <a:t>1999г. Переименован в Томский  сельскохозяйственный институт – филиал НГАУ. Филиал готовит агрономов, зоотехников, ветеринаров, охотоведов, а так же юристов и экономистов.</a:t>
            </a:r>
          </a:p>
        </p:txBody>
      </p:sp>
    </p:spTree>
    <p:extLst>
      <p:ext uri="{BB962C8B-B14F-4D97-AF65-F5344CB8AC3E}">
        <p14:creationId xmlns:p14="http://schemas.microsoft.com/office/powerpoint/2010/main" val="1053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IB_106_4\Desktop\678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4" y="801388"/>
            <a:ext cx="2034480" cy="20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7601" y="2866881"/>
            <a:ext cx="24300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/>
              <a:t>Мкртычян</a:t>
            </a:r>
            <a:r>
              <a:rPr lang="ru-RU" sz="1600" dirty="0"/>
              <a:t> </a:t>
            </a:r>
          </a:p>
          <a:p>
            <a:pPr algn="ctr"/>
            <a:r>
              <a:rPr lang="ru-RU" sz="1600" dirty="0" err="1"/>
              <a:t>Борик</a:t>
            </a:r>
            <a:r>
              <a:rPr lang="ru-RU" sz="1600" dirty="0"/>
              <a:t> </a:t>
            </a:r>
            <a:r>
              <a:rPr lang="ru-RU" sz="1600" dirty="0" err="1"/>
              <a:t>Апетович</a:t>
            </a:r>
            <a:r>
              <a:rPr lang="ru-RU" sz="1600" dirty="0"/>
              <a:t>  </a:t>
            </a:r>
          </a:p>
          <a:p>
            <a:pPr algn="ctr"/>
            <a:r>
              <a:rPr lang="ru-RU" sz="1400" dirty="0" err="1"/>
              <a:t>к.ю.н</a:t>
            </a:r>
            <a:r>
              <a:rPr lang="ru-RU" sz="1400" dirty="0"/>
              <a:t>., к. с-х н., доцент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65767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1998 г. в университете открывается юридическое отделение, которое в 1999 г. преобразуется в юридический </a:t>
            </a:r>
            <a:r>
              <a:rPr lang="ru-RU" dirty="0" smtClean="0"/>
              <a:t>факультет.</a:t>
            </a:r>
            <a:endParaRPr lang="ru-RU" dirty="0"/>
          </a:p>
        </p:txBody>
      </p:sp>
      <p:pic>
        <p:nvPicPr>
          <p:cNvPr id="18434" name="Picture 2" descr="C:\Users\LIB_106_4\Desktop\-Ba5qaKVOQ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85269"/>
            <a:ext cx="5268939" cy="344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LIB_106_4\Desktop\_Si9S1d9J9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8" y="3756311"/>
            <a:ext cx="4824579" cy="310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LIB_106_4\Desktop\logotip_85_nga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589240"/>
            <a:ext cx="2563292" cy="111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29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78" y="140919"/>
            <a:ext cx="8769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</a:t>
            </a:r>
            <a:r>
              <a:rPr lang="ru-RU" dirty="0" smtClean="0"/>
              <a:t>2003 </a:t>
            </a:r>
            <a:r>
              <a:rPr lang="ru-RU" dirty="0" smtClean="0"/>
              <a:t>году </a:t>
            </a:r>
            <a:r>
              <a:rPr lang="ru-RU" dirty="0" smtClean="0"/>
              <a:t>факультет механизации </a:t>
            </a:r>
            <a:r>
              <a:rPr lang="ru-RU" dirty="0" smtClean="0"/>
              <a:t>был переименован в Инженерный институт.</a:t>
            </a:r>
            <a:endParaRPr lang="ru-RU" dirty="0"/>
          </a:p>
        </p:txBody>
      </p:sp>
      <p:pic>
        <p:nvPicPr>
          <p:cNvPr id="21506" name="Picture 2" descr="C:\Users\LIB_106_4\Desktop\w_QU21bgT-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70" y="3404860"/>
            <a:ext cx="4680518" cy="34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LIB_106_4\Desktop\jruwAtnLsR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8481" y="2986381"/>
            <a:ext cx="3447009" cy="428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IB_106_4\Desktop\Gusko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57808"/>
            <a:ext cx="2016637" cy="276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LIB_106_4\Desktop\5216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71" y="557808"/>
            <a:ext cx="1954562" cy="276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1985" y="2236277"/>
            <a:ext cx="22491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Блынский</a:t>
            </a:r>
            <a:r>
              <a:rPr lang="ru-RU" dirty="0"/>
              <a:t> </a:t>
            </a:r>
            <a:endParaRPr lang="ru-RU" dirty="0" smtClean="0"/>
          </a:p>
          <a:p>
            <a:pPr algn="ctr"/>
            <a:r>
              <a:rPr lang="ru-RU" dirty="0" smtClean="0"/>
              <a:t>Юрий Николаевич</a:t>
            </a:r>
          </a:p>
          <a:p>
            <a:pPr algn="ctr"/>
            <a:r>
              <a:rPr lang="ru-RU" sz="1200" dirty="0" smtClean="0"/>
              <a:t>Доктор технических наук, </a:t>
            </a:r>
          </a:p>
          <a:p>
            <a:pPr algn="ctr"/>
            <a:r>
              <a:rPr lang="ru-RU" sz="1200" dirty="0" smtClean="0"/>
              <a:t>профессор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372613" y="2420943"/>
            <a:ext cx="2612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Гуськов </a:t>
            </a:r>
          </a:p>
          <a:p>
            <a:pPr algn="ctr"/>
            <a:r>
              <a:rPr lang="ru-RU" dirty="0" smtClean="0"/>
              <a:t>Юрий Александрович </a:t>
            </a:r>
          </a:p>
          <a:p>
            <a:pPr algn="ctr"/>
            <a:r>
              <a:rPr lang="ru-RU" sz="1200" dirty="0" smtClean="0"/>
              <a:t>Доктор технических наук, доцент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037930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54868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33507" y="29343"/>
            <a:ext cx="4749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Факультет Государственного и муниципального управления был организован в 2001 году. </a:t>
            </a:r>
          </a:p>
        </p:txBody>
      </p:sp>
      <p:pic>
        <p:nvPicPr>
          <p:cNvPr id="6" name="Picture 2" descr="C:\Users\LIB_106_4\Desktop\unna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83" y="702568"/>
            <a:ext cx="1303154" cy="184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LIB_106_4\Desktop\678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98" y="3876285"/>
            <a:ext cx="1592323" cy="159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93812" y="5460576"/>
            <a:ext cx="266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Ковалёва </a:t>
            </a:r>
          </a:p>
          <a:p>
            <a:pPr algn="ctr"/>
            <a:r>
              <a:rPr lang="ru-RU" sz="1400" dirty="0" smtClean="0"/>
              <a:t>Олеся </a:t>
            </a:r>
            <a:r>
              <a:rPr lang="ru-RU" sz="1400" dirty="0"/>
              <a:t>Сергеевна </a:t>
            </a:r>
            <a:endParaRPr lang="ru-RU" sz="1400" dirty="0" smtClean="0"/>
          </a:p>
          <a:p>
            <a:pPr algn="ctr"/>
            <a:r>
              <a:rPr lang="ru-RU" sz="1400" dirty="0" smtClean="0"/>
              <a:t>кандидат </a:t>
            </a:r>
            <a:r>
              <a:rPr lang="ru-RU" sz="1400" dirty="0"/>
              <a:t>экономических </a:t>
            </a:r>
            <a:r>
              <a:rPr lang="ru-RU" sz="1400" dirty="0" smtClean="0"/>
              <a:t>наук</a:t>
            </a:r>
          </a:p>
          <a:p>
            <a:pPr algn="ctr"/>
            <a:r>
              <a:rPr lang="ru-RU" sz="1400" dirty="0" smtClean="0"/>
              <a:t>(1 июля 2016 – 2020)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2492896"/>
            <a:ext cx="385192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Пичугин</a:t>
            </a:r>
          </a:p>
          <a:p>
            <a:pPr algn="ctr"/>
            <a:r>
              <a:rPr lang="ru-RU" sz="1400" dirty="0" smtClean="0"/>
              <a:t>Анатолий Петрович</a:t>
            </a:r>
          </a:p>
          <a:p>
            <a:pPr algn="ctr"/>
            <a:r>
              <a:rPr lang="ru-RU" sz="1200" dirty="0" smtClean="0"/>
              <a:t>доктор </a:t>
            </a:r>
            <a:r>
              <a:rPr lang="ru-RU" sz="1200" dirty="0"/>
              <a:t>технических наук, профессор, академик Российской академии естественных наук, заслуженный работник высшей школы </a:t>
            </a:r>
            <a:r>
              <a:rPr lang="ru-RU" sz="1200" dirty="0" smtClean="0"/>
              <a:t>РФ</a:t>
            </a:r>
          </a:p>
          <a:p>
            <a:pPr algn="ctr"/>
            <a:r>
              <a:rPr lang="ru-RU" sz="1200" dirty="0" smtClean="0"/>
              <a:t>(2001 – июль 2016)</a:t>
            </a:r>
            <a:endParaRPr lang="ru-RU" sz="1200" dirty="0"/>
          </a:p>
        </p:txBody>
      </p:sp>
      <p:pic>
        <p:nvPicPr>
          <p:cNvPr id="19461" name="Picture 5" descr="C:\Users\LIB_106_4\Desktop\XVWeXPRKfI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82484"/>
            <a:ext cx="4815365" cy="361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LIB_106_4\Desktop\pwz2aG3sgw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996"/>
            <a:ext cx="4455325" cy="334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72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2006г. </a:t>
            </a:r>
            <a:r>
              <a:rPr lang="ru-RU" dirty="0"/>
              <a:t>б</a:t>
            </a:r>
            <a:r>
              <a:rPr lang="ru-RU" dirty="0" smtClean="0"/>
              <a:t>ыл образован Агрономический факультет, в состав которого вошли факультеты агротехнологический(бывший агрономический) и защиты </a:t>
            </a:r>
            <a:r>
              <a:rPr lang="ru-RU" dirty="0" smtClean="0"/>
              <a:t>растений.</a:t>
            </a:r>
            <a:endParaRPr lang="ru-RU" dirty="0"/>
          </a:p>
        </p:txBody>
      </p:sp>
      <p:pic>
        <p:nvPicPr>
          <p:cNvPr id="3" name="Picture 2" descr="C:\Users\LIB_106_4\Desktop\67800_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3153162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Мармулев</a:t>
            </a:r>
            <a:r>
              <a:rPr lang="ru-RU" sz="1400" dirty="0" smtClean="0"/>
              <a:t> </a:t>
            </a:r>
          </a:p>
          <a:p>
            <a:pPr algn="ctr"/>
            <a:r>
              <a:rPr lang="ru-RU" sz="1400" dirty="0" smtClean="0"/>
              <a:t>Алексей Николаевич</a:t>
            </a:r>
            <a:endParaRPr lang="ru-RU" sz="1200" dirty="0" smtClean="0"/>
          </a:p>
          <a:p>
            <a:pPr algn="ctr"/>
            <a:r>
              <a:rPr lang="ru-RU" sz="1100" dirty="0" smtClean="0"/>
              <a:t>к</a:t>
            </a:r>
            <a:r>
              <a:rPr lang="ru-RU" sz="1100" dirty="0"/>
              <a:t>. с-х </a:t>
            </a:r>
            <a:r>
              <a:rPr lang="ru-RU" sz="1100" dirty="0" smtClean="0"/>
              <a:t>н., доцент</a:t>
            </a:r>
          </a:p>
        </p:txBody>
      </p:sp>
      <p:pic>
        <p:nvPicPr>
          <p:cNvPr id="24578" name="Picture 2" descr="C:\Users\LIB_106_4\Desktop\IMG_54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44" y="3841033"/>
            <a:ext cx="3818399" cy="28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LIB_106_4\Desktop\IMG_8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84037"/>
            <a:ext cx="4176464" cy="27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LIB_106_4\Desktop\IMG_81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4464496" cy="29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4966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LIB_106_4\Desktop\25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8" y="142824"/>
            <a:ext cx="1872208" cy="241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3420" y="2600137"/>
            <a:ext cx="279706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Паршиков </a:t>
            </a:r>
            <a:endParaRPr lang="ru-RU" sz="1400" dirty="0" smtClean="0"/>
          </a:p>
          <a:p>
            <a:pPr algn="ctr"/>
            <a:r>
              <a:rPr lang="ru-RU" sz="1400" dirty="0" smtClean="0"/>
              <a:t>Владимир Иванович</a:t>
            </a:r>
          </a:p>
          <a:p>
            <a:pPr algn="ctr"/>
            <a:r>
              <a:rPr lang="ru-RU" sz="1100" dirty="0" smtClean="0"/>
              <a:t>доктор </a:t>
            </a:r>
            <a:r>
              <a:rPr lang="ru-RU" sz="1100" dirty="0"/>
              <a:t>философских наук, профессор, </a:t>
            </a:r>
            <a:endParaRPr lang="ru-RU" sz="1100" dirty="0" smtClean="0"/>
          </a:p>
          <a:p>
            <a:pPr algn="ctr"/>
            <a:r>
              <a:rPr lang="ru-RU" sz="1100" dirty="0" smtClean="0"/>
              <a:t>заслуженный </a:t>
            </a:r>
            <a:r>
              <a:rPr lang="ru-RU" sz="1100" dirty="0"/>
              <a:t>работник </a:t>
            </a:r>
            <a:r>
              <a:rPr lang="ru-RU" sz="1100" dirty="0" smtClean="0"/>
              <a:t>высшей </a:t>
            </a:r>
            <a:r>
              <a:rPr lang="ru-RU" sz="1100" dirty="0"/>
              <a:t>школы, </a:t>
            </a:r>
            <a:endParaRPr lang="ru-RU" sz="1100" dirty="0" smtClean="0"/>
          </a:p>
          <a:p>
            <a:pPr algn="ctr"/>
            <a:r>
              <a:rPr lang="ru-RU" sz="1100" dirty="0" smtClean="0"/>
              <a:t>почетный </a:t>
            </a:r>
            <a:r>
              <a:rPr lang="ru-RU" sz="1100" dirty="0"/>
              <a:t>работник </a:t>
            </a:r>
            <a:r>
              <a:rPr lang="ru-RU" sz="1100" dirty="0" smtClean="0"/>
              <a:t>ВПО РФ</a:t>
            </a:r>
            <a:endParaRPr lang="ru-RU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2616070" y="1632759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2007г. к структуре Новосибирскому ГАУ присоединился Институт дополнительного профессионального образования</a:t>
            </a:r>
            <a:endParaRPr lang="ru-RU" sz="1400" dirty="0" smtClean="0"/>
          </a:p>
        </p:txBody>
      </p:sp>
      <p:pic>
        <p:nvPicPr>
          <p:cNvPr id="23554" name="Picture 2" descr="C:\Users\LIB_106_4\Desktop\5D3mgUzTt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5"/>
            <a:ext cx="8964488" cy="285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LIB_106_4\Desktop\logotip_85_nga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072" y="142824"/>
            <a:ext cx="1934350" cy="83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52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LIB_106_4\Desktop\_6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00" y="567900"/>
            <a:ext cx="1494420" cy="223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08520" y="2771219"/>
            <a:ext cx="3059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/>
              <a:t>Жучаев</a:t>
            </a:r>
            <a:r>
              <a:rPr lang="ru-RU" sz="1600" dirty="0" smtClean="0"/>
              <a:t> </a:t>
            </a:r>
            <a:endParaRPr lang="ru-RU" sz="1600" dirty="0"/>
          </a:p>
          <a:p>
            <a:pPr algn="ctr"/>
            <a:r>
              <a:rPr lang="ru-RU" sz="1600" dirty="0" smtClean="0"/>
              <a:t>Константин Васильевич</a:t>
            </a:r>
          </a:p>
          <a:p>
            <a:pPr algn="ctr"/>
            <a:r>
              <a:rPr lang="ru-RU" sz="1200" dirty="0" smtClean="0"/>
              <a:t>д. б. н , профессор</a:t>
            </a:r>
            <a:endParaRPr lang="ru-RU" sz="1200" dirty="0"/>
          </a:p>
        </p:txBody>
      </p:sp>
      <p:pic>
        <p:nvPicPr>
          <p:cNvPr id="25604" name="Picture 4" descr="C:\Users\LIB_106_4\Desktop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49" y="567900"/>
            <a:ext cx="4839814" cy="362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IB_106_4\Desktop\logotip_85_nga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253" y="5877272"/>
            <a:ext cx="1959656" cy="84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LIB_106_4\Desktop\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9080"/>
            <a:ext cx="4862001" cy="323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44680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Биолого-технологический факультет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8514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1921814" cy="288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7360" y="3589434"/>
            <a:ext cx="27071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Леденёва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Ольга Юрьевна – </a:t>
            </a:r>
          </a:p>
          <a:p>
            <a:pPr algn="ctr"/>
            <a:r>
              <a:rPr lang="ru-RU" sz="1400" dirty="0"/>
              <a:t>к. в. н., доцент, </a:t>
            </a:r>
          </a:p>
          <a:p>
            <a:pPr algn="ctr"/>
            <a:r>
              <a:rPr lang="ru-RU" sz="1400" dirty="0"/>
              <a:t>почетный работник ВПО РФ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3827"/>
            <a:ext cx="5267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Факультет ветеринарной медицины</a:t>
            </a:r>
            <a:endParaRPr lang="ru-RU" sz="2400" dirty="0"/>
          </a:p>
        </p:txBody>
      </p:sp>
      <p:pic>
        <p:nvPicPr>
          <p:cNvPr id="5122" name="Picture 2" descr="C:\Users\LIB_106_4\Desktop\_2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52" y="483730"/>
            <a:ext cx="4619228" cy="309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IB_106_4\Desktop\12.04.18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41" y="3534359"/>
            <a:ext cx="4989213" cy="33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LIB_106_4\Desktop\logotip_85_nga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692" y="6153150"/>
            <a:ext cx="1627188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57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LIB_106_4\Desktop\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7"/>
            <a:ext cx="230425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3977" y="3002201"/>
            <a:ext cx="25793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/>
              <a:t>Волосский</a:t>
            </a:r>
            <a:r>
              <a:rPr lang="ru-RU" sz="1600" dirty="0"/>
              <a:t> </a:t>
            </a:r>
          </a:p>
          <a:p>
            <a:pPr algn="ctr"/>
            <a:r>
              <a:rPr lang="ru-RU" sz="1600" dirty="0"/>
              <a:t>Альберт Анатольевич</a:t>
            </a:r>
          </a:p>
          <a:p>
            <a:pPr algn="ctr"/>
            <a:r>
              <a:rPr lang="ru-RU" sz="1200" dirty="0"/>
              <a:t>к. э. н., доцент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1" y="147990"/>
            <a:ext cx="5234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Факультет экономики и </a:t>
            </a:r>
            <a:r>
              <a:rPr lang="ru-RU" sz="2400" dirty="0" smtClean="0"/>
              <a:t>управления</a:t>
            </a:r>
            <a:endParaRPr lang="ru-RU" sz="2400" dirty="0"/>
          </a:p>
        </p:txBody>
      </p:sp>
      <p:pic>
        <p:nvPicPr>
          <p:cNvPr id="6146" name="Picture 2" descr="C:\Users\LIB_106_4\Desktop\574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734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IB_106_4\Desktop\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03" y="609655"/>
            <a:ext cx="5003481" cy="281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IB_106_4\Desktop\logotip_85_nga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6124416"/>
            <a:ext cx="1627188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7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" y="946172"/>
            <a:ext cx="7077852" cy="529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8070" y="0"/>
            <a:ext cx="9002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1936 г. в НСХИ осуществлён первый набор, были созданы 2 факультета – агрономический и зоотехнический, состоящие из 6 кафедр, на которых работали 18 преподавателей.</a:t>
            </a:r>
          </a:p>
        </p:txBody>
      </p:sp>
      <p:pic>
        <p:nvPicPr>
          <p:cNvPr id="2052" name="Picture 4" descr="C:\Users\LIB_106_4\Desktop\logotip_85_nga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949280"/>
            <a:ext cx="1627187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0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54868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/>
          </a:p>
        </p:txBody>
      </p:sp>
      <p:pic>
        <p:nvPicPr>
          <p:cNvPr id="9" name="Picture 2" descr="C:\Users\LIB_106_4\Desktop\FeduninP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09" y="3284984"/>
            <a:ext cx="1783369" cy="24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38015" y="5780202"/>
            <a:ext cx="2031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Федюнин </a:t>
            </a:r>
          </a:p>
          <a:p>
            <a:pPr algn="ctr"/>
            <a:r>
              <a:rPr lang="ru-RU" dirty="0" smtClean="0"/>
              <a:t>Павел Иванович </a:t>
            </a:r>
            <a:r>
              <a:rPr lang="ru-RU" sz="1200" dirty="0" smtClean="0"/>
              <a:t>кандидат </a:t>
            </a:r>
            <a:r>
              <a:rPr lang="ru-RU" sz="1200" dirty="0"/>
              <a:t>технических наук, доцент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947" y="87015"/>
            <a:ext cx="7895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Факультет среднего профессионального образования</a:t>
            </a:r>
            <a:endParaRPr lang="ru-RU" sz="2400" dirty="0"/>
          </a:p>
        </p:txBody>
      </p:sp>
      <p:pic>
        <p:nvPicPr>
          <p:cNvPr id="7170" name="Picture 2" descr="C:\Users\LIB_106_4\Desktop\511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875" y="3704543"/>
            <a:ext cx="4730186" cy="315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IB_106_4\Desktop\475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61" y="599393"/>
            <a:ext cx="45720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IB_106_4\Desktop\26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1" y="664473"/>
            <a:ext cx="1700485" cy="199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LIB_106_4\Desktop\Без названия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3"/>
          <a:stretch/>
        </p:blipFill>
        <p:spPr bwMode="auto">
          <a:xfrm>
            <a:off x="2243794" y="702568"/>
            <a:ext cx="1906701" cy="195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2654526"/>
            <a:ext cx="1838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err="1" smtClean="0"/>
              <a:t>Романькова</a:t>
            </a:r>
            <a:r>
              <a:rPr lang="ru-RU" sz="1400" dirty="0" smtClean="0"/>
              <a:t> </a:t>
            </a:r>
          </a:p>
          <a:p>
            <a:pPr algn="ctr"/>
            <a:r>
              <a:rPr lang="ru-RU" sz="1400" dirty="0" smtClean="0"/>
              <a:t>Елена Анатольевна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253787" y="2654526"/>
            <a:ext cx="1808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Баринов</a:t>
            </a:r>
          </a:p>
          <a:p>
            <a:pPr algn="ctr"/>
            <a:r>
              <a:rPr lang="ru-RU" sz="1400" dirty="0" smtClean="0"/>
              <a:t>Евгений Яковлевич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577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984" y="6021288"/>
            <a:ext cx="2293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Нагель </a:t>
            </a:r>
            <a:endParaRPr lang="ru-RU" sz="1600" dirty="0" smtClean="0"/>
          </a:p>
          <a:p>
            <a:pPr algn="ctr"/>
            <a:r>
              <a:rPr lang="ru-RU" sz="1600" dirty="0" smtClean="0"/>
              <a:t>Владимир </a:t>
            </a:r>
            <a:r>
              <a:rPr lang="ru-RU" sz="1600" dirty="0"/>
              <a:t>Георгиевич</a:t>
            </a:r>
          </a:p>
        </p:txBody>
      </p:sp>
      <p:pic>
        <p:nvPicPr>
          <p:cNvPr id="10242" name="Picture 2" descr="C:\Users\LIB_106_4\Desktop\NagelVG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07" y="3563575"/>
            <a:ext cx="1621671" cy="24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8828" y="173831"/>
            <a:ext cx="7448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Сельскохозяйственный техникум «Куйбышевский»</a:t>
            </a:r>
          </a:p>
        </p:txBody>
      </p:sp>
      <p:pic>
        <p:nvPicPr>
          <p:cNvPr id="8194" name="Picture 2" descr="C:\Users\LIB_106_4\Desktop\istor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06210"/>
            <a:ext cx="4229100" cy="305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IB_106_4\Desktop\fasadtdtdtd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76" y="3402611"/>
            <a:ext cx="5208491" cy="345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8828" y="2727900"/>
            <a:ext cx="1917513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Андронов </a:t>
            </a:r>
            <a:endParaRPr lang="ru-RU" sz="1400" dirty="0" smtClean="0"/>
          </a:p>
          <a:p>
            <a:pPr algn="ctr"/>
            <a:r>
              <a:rPr lang="ru-RU" sz="1400" dirty="0" smtClean="0"/>
              <a:t>Алик Алексеевич</a:t>
            </a:r>
          </a:p>
          <a:p>
            <a:pPr algn="ctr"/>
            <a:r>
              <a:rPr lang="ru-RU" sz="1100" b="1" dirty="0" smtClean="0"/>
              <a:t>(директор 2011 </a:t>
            </a:r>
            <a:r>
              <a:rPr lang="ru-RU" sz="1100" b="1" dirty="0"/>
              <a:t>- 2016 гг.)</a:t>
            </a:r>
            <a:endParaRPr lang="ru-RU" sz="1100" dirty="0"/>
          </a:p>
        </p:txBody>
      </p:sp>
      <p:pic>
        <p:nvPicPr>
          <p:cNvPr id="8196" name="Picture 4" descr="C:\Users\LIB_106_4\Desktop\Androno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49" y="764704"/>
            <a:ext cx="1306583" cy="196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9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IB_106_4\Desktop\2896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57" y="476672"/>
            <a:ext cx="3840895" cy="575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1484784"/>
            <a:ext cx="439248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Рудой </a:t>
            </a:r>
            <a:endParaRPr lang="ru-RU" sz="2400" dirty="0" smtClean="0"/>
          </a:p>
          <a:p>
            <a:pPr algn="ctr"/>
            <a:r>
              <a:rPr lang="ru-RU" sz="2400" dirty="0" smtClean="0"/>
              <a:t>Евгений Владимирович</a:t>
            </a:r>
            <a:endParaRPr lang="ru-RU" dirty="0" smtClean="0"/>
          </a:p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Доктор </a:t>
            </a:r>
            <a:r>
              <a:rPr lang="ru-RU" sz="1400" dirty="0"/>
              <a:t>экономических наук, </a:t>
            </a:r>
            <a:r>
              <a:rPr lang="ru-RU" sz="1400" dirty="0" smtClean="0"/>
              <a:t>профессор</a:t>
            </a:r>
          </a:p>
          <a:p>
            <a:pPr algn="ctr"/>
            <a:r>
              <a:rPr lang="ru-RU" sz="1400" dirty="0" smtClean="0"/>
              <a:t>Член-корреспондент </a:t>
            </a:r>
            <a:r>
              <a:rPr lang="ru-RU" sz="1400" dirty="0"/>
              <a:t>РАН от Отделения сельскохозяйственных наук </a:t>
            </a:r>
            <a:r>
              <a:rPr lang="ru-RU" sz="1400" dirty="0" smtClean="0"/>
              <a:t>РАН</a:t>
            </a:r>
          </a:p>
          <a:p>
            <a:pPr algn="ctr"/>
            <a:r>
              <a:rPr lang="ru-RU" sz="1400" dirty="0" smtClean="0"/>
              <a:t>Заведующий </a:t>
            </a:r>
            <a:r>
              <a:rPr lang="ru-RU" sz="1400" dirty="0"/>
              <a:t>кафедрой </a:t>
            </a:r>
            <a:r>
              <a:rPr lang="ru-RU" sz="1400" dirty="0" smtClean="0"/>
              <a:t>экономики.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dirty="0" smtClean="0"/>
              <a:t>До 2020 года занимал должность проректора по научной работе.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Согласно </a:t>
            </a:r>
            <a:r>
              <a:rPr lang="ru-RU" dirty="0"/>
              <a:t>Приказу №170-кр от 01 октября 2020 г. </a:t>
            </a:r>
            <a:r>
              <a:rPr lang="ru-RU" dirty="0" smtClean="0"/>
              <a:t>назначен на </a:t>
            </a:r>
            <a:r>
              <a:rPr lang="ru-RU" dirty="0"/>
              <a:t>должность ректора Новосибирского </a:t>
            </a:r>
            <a:r>
              <a:rPr lang="ru-RU" dirty="0" smtClean="0"/>
              <a:t>ГАУ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448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IB_106_4\Desktop\a6a5434c0c56aee4f38dd3b739b5e0c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1" y="432794"/>
            <a:ext cx="1587478" cy="171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IB_106_4\Desktop\2901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50" y="441172"/>
            <a:ext cx="1316659" cy="169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IB_106_4\Desktop\25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2794"/>
            <a:ext cx="1334837" cy="17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IB_106_4\Desktop\25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945" y="3709189"/>
            <a:ext cx="1303552" cy="167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LIB_106_4\Desktop\koltyshev-vitalii-sergeevic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2" y="3709190"/>
            <a:ext cx="1449576" cy="179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LIB_106_4\Desktop\ivaschenko-georgy-vasilievich_crop2_re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6920"/>
            <a:ext cx="1423369" cy="176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LIB_106_4\Desktop\_58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14" y="402518"/>
            <a:ext cx="1399394" cy="173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96" y="2152132"/>
            <a:ext cx="250901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/>
              <a:t>Эссауленко</a:t>
            </a:r>
            <a:endParaRPr lang="ru-RU" sz="1200" b="1" dirty="0"/>
          </a:p>
          <a:p>
            <a:pPr algn="ctr"/>
            <a:r>
              <a:rPr lang="ru-RU" sz="1200" b="1" dirty="0"/>
              <a:t>Дмитрий Владимирович</a:t>
            </a:r>
          </a:p>
          <a:p>
            <a:pPr algn="ctr"/>
            <a:r>
              <a:rPr lang="ru-RU" sz="1100" dirty="0"/>
              <a:t>Проректор по экономике и финансам</a:t>
            </a:r>
          </a:p>
          <a:p>
            <a:pPr algn="ctr"/>
            <a:r>
              <a:rPr lang="ru-RU" sz="1100" dirty="0"/>
              <a:t>Кандидат экономических наук, доцент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911" y="2152132"/>
            <a:ext cx="2488138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Бабин</a:t>
            </a:r>
          </a:p>
          <a:p>
            <a:pPr algn="ctr"/>
            <a:r>
              <a:rPr lang="ru-RU" sz="1200" b="1" dirty="0"/>
              <a:t>Владислав Николаевич</a:t>
            </a:r>
          </a:p>
          <a:p>
            <a:pPr algn="ctr"/>
            <a:r>
              <a:rPr lang="ru-RU" sz="1100" dirty="0"/>
              <a:t>Проректор по учебной работе</a:t>
            </a:r>
          </a:p>
          <a:p>
            <a:pPr algn="ctr"/>
            <a:r>
              <a:rPr lang="ru-RU" sz="1100" dirty="0"/>
              <a:t>Кандидат технических наук, доцент</a:t>
            </a:r>
          </a:p>
          <a:p>
            <a:pPr algn="ctr"/>
            <a:r>
              <a:rPr lang="ru-RU" sz="1100" dirty="0"/>
              <a:t>Почетный работник ВПО РФ, Почетный работник АПК России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41047" y="2145474"/>
            <a:ext cx="2475148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/>
              <a:t>Наумкин</a:t>
            </a:r>
            <a:endParaRPr lang="ru-RU" sz="1200" b="1" dirty="0"/>
          </a:p>
          <a:p>
            <a:pPr algn="ctr"/>
            <a:r>
              <a:rPr lang="ru-RU" sz="1200" b="1" dirty="0"/>
              <a:t>Игорь Викторович</a:t>
            </a:r>
          </a:p>
          <a:p>
            <a:pPr algn="ctr"/>
            <a:r>
              <a:rPr lang="ru-RU" sz="1100" dirty="0"/>
              <a:t>Проректор по качеству образовательной деятельности</a:t>
            </a:r>
          </a:p>
          <a:p>
            <a:pPr algn="ctr"/>
            <a:r>
              <a:rPr lang="ru-RU" sz="1100" dirty="0"/>
              <a:t>Кандидат биологических наук, доцент</a:t>
            </a:r>
          </a:p>
          <a:p>
            <a:pPr algn="ctr"/>
            <a:r>
              <a:rPr lang="ru-RU" sz="1100" dirty="0"/>
              <a:t>Почетный работник ВПО РФ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2152132"/>
            <a:ext cx="1979712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/>
              <a:t>Камалдинов</a:t>
            </a:r>
            <a:endParaRPr lang="ru-RU" sz="1200" b="1" dirty="0"/>
          </a:p>
          <a:p>
            <a:pPr algn="ctr"/>
            <a:r>
              <a:rPr lang="ru-RU" sz="1200" b="1" dirty="0"/>
              <a:t>Евгений </a:t>
            </a:r>
            <a:r>
              <a:rPr lang="ru-RU" sz="1200" b="1" dirty="0" err="1"/>
              <a:t>Варисович</a:t>
            </a:r>
            <a:endParaRPr lang="ru-RU" sz="1200" b="1" dirty="0"/>
          </a:p>
          <a:p>
            <a:pPr algn="ctr"/>
            <a:r>
              <a:rPr lang="ru-RU" sz="1100" dirty="0"/>
              <a:t>Проректор по научной и международной деятельности</a:t>
            </a:r>
          </a:p>
          <a:p>
            <a:pPr algn="ctr"/>
            <a:r>
              <a:rPr lang="ru-RU" sz="1100" dirty="0"/>
              <a:t>Доктор биологических наук, доцент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42193" y="5472867"/>
            <a:ext cx="273630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Иващенко</a:t>
            </a:r>
          </a:p>
          <a:p>
            <a:pPr algn="ctr"/>
            <a:r>
              <a:rPr lang="ru-RU" sz="1200" b="1" dirty="0" smtClean="0"/>
              <a:t>Георгий Васильевич</a:t>
            </a:r>
          </a:p>
          <a:p>
            <a:pPr algn="ctr"/>
            <a:r>
              <a:rPr lang="ru-RU" sz="1100" dirty="0" err="1" smtClean="0"/>
              <a:t>И.о</a:t>
            </a:r>
            <a:r>
              <a:rPr lang="ru-RU" sz="1100" dirty="0" smtClean="0"/>
              <a:t>. проректора по общим вопросам</a:t>
            </a:r>
          </a:p>
          <a:p>
            <a:pPr algn="ctr"/>
            <a:r>
              <a:rPr lang="ru-RU" sz="1100" dirty="0" smtClean="0"/>
              <a:t>Кандидат экономических наук</a:t>
            </a:r>
          </a:p>
          <a:p>
            <a:pPr algn="ctr"/>
            <a:r>
              <a:rPr lang="ru-RU" sz="1100" dirty="0" smtClean="0"/>
              <a:t>Почетный работник АПК России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11582" y="5388229"/>
            <a:ext cx="374827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Паршиков</a:t>
            </a:r>
          </a:p>
          <a:p>
            <a:pPr algn="ctr"/>
            <a:r>
              <a:rPr lang="ru-RU" sz="1200" b="1" dirty="0"/>
              <a:t>Владимир Иванович</a:t>
            </a:r>
          </a:p>
          <a:p>
            <a:pPr algn="ctr"/>
            <a:r>
              <a:rPr lang="ru-RU" sz="1100" dirty="0"/>
              <a:t>Директор </a:t>
            </a:r>
            <a:r>
              <a:rPr lang="ru-RU" sz="1100" dirty="0" smtClean="0"/>
              <a:t>ИДПО</a:t>
            </a:r>
            <a:endParaRPr lang="ru-RU" sz="1100" dirty="0"/>
          </a:p>
          <a:p>
            <a:pPr algn="ctr"/>
            <a:r>
              <a:rPr lang="ru-RU" sz="1100" dirty="0"/>
              <a:t>Доктор философских наук, профессор</a:t>
            </a:r>
          </a:p>
          <a:p>
            <a:pPr algn="ctr"/>
            <a:r>
              <a:rPr lang="ru-RU" sz="1100" dirty="0"/>
              <a:t>Заслуженный работник высшей школы РФ, Почетный работник ВПО РФ, Почетный работник АПК России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1359" y="5557506"/>
            <a:ext cx="22028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/>
              <a:t>Колтышев</a:t>
            </a:r>
            <a:endParaRPr lang="ru-RU" sz="1200" b="1" dirty="0"/>
          </a:p>
          <a:p>
            <a:pPr algn="ctr"/>
            <a:r>
              <a:rPr lang="ru-RU" sz="1200" b="1" dirty="0"/>
              <a:t>Виталий Сергеевич</a:t>
            </a:r>
          </a:p>
          <a:p>
            <a:pPr algn="ctr"/>
            <a:r>
              <a:rPr lang="ru-RU" sz="1100" dirty="0"/>
              <a:t>Проректор по молодежной политике и общественным коммуникациям</a:t>
            </a:r>
          </a:p>
        </p:txBody>
      </p:sp>
    </p:spTree>
    <p:extLst>
      <p:ext uri="{BB962C8B-B14F-4D97-AF65-F5344CB8AC3E}">
        <p14:creationId xmlns:p14="http://schemas.microsoft.com/office/powerpoint/2010/main" val="390264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056" y="6209928"/>
            <a:ext cx="8496944" cy="60344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Наука в НГАУ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511" y="4869160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Учёными НГАУ (совместно с коллегами) выведены сорта мягкой яровой пшеницы Сибирская 12 и Сибирская 17; овощной фасоли Янтарная, Солнышко, Виола, </a:t>
            </a:r>
            <a:r>
              <a:rPr lang="ru-RU" sz="1400" dirty="0" err="1"/>
              <a:t>Даринаи</a:t>
            </a:r>
            <a:r>
              <a:rPr lang="ru-RU" sz="1400" dirty="0"/>
              <a:t> Кормилица; малины Арочная; томат Рая и Девчата; разработаны технологии ускоренного семеноводства картофеля на безвирусной основе, экологически безвредные микробные препараты </a:t>
            </a:r>
            <a:r>
              <a:rPr lang="ru-RU" sz="1400" dirty="0" err="1"/>
              <a:t>БакСиб</a:t>
            </a:r>
            <a:r>
              <a:rPr lang="ru-RU" sz="1400" dirty="0"/>
              <a:t> и </a:t>
            </a:r>
            <a:r>
              <a:rPr lang="ru-RU" sz="1400" dirty="0" err="1"/>
              <a:t>АгроОбь</a:t>
            </a:r>
            <a:r>
              <a:rPr lang="ru-RU" sz="1400" dirty="0"/>
              <a:t>, способы уборки зерновых и машины для их осуществления, комбинированные почвообрабатывающие агрегаты.</a:t>
            </a:r>
          </a:p>
        </p:txBody>
      </p:sp>
      <p:pic>
        <p:nvPicPr>
          <p:cNvPr id="2050" name="Picture 2" descr="C:\Users\LIB_106_4\Desktop\fasol_yantarnaya_agr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1500"/>
            <a:ext cx="2034437" cy="393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IB_106_4\Desktop\939004505-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9" r="14634"/>
          <a:stretch/>
        </p:blipFill>
        <p:spPr bwMode="auto">
          <a:xfrm>
            <a:off x="3120271" y="571500"/>
            <a:ext cx="2733773" cy="393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IB_106_4\Desktop\858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t="7463" r="25993" b="6936"/>
          <a:stretch/>
        </p:blipFill>
        <p:spPr bwMode="auto">
          <a:xfrm>
            <a:off x="6660232" y="571500"/>
            <a:ext cx="2190950" cy="393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58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15719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Созданы новые заводские породы и типы сельскохозяйственных животных, среди которых следует выделить породу черно-пёстрого скота Сибирячка, скороспелую мясную породу свиней, </a:t>
            </a:r>
            <a:r>
              <a:rPr lang="ru-RU" sz="1400" dirty="0" err="1"/>
              <a:t>краснозёрскую</a:t>
            </a:r>
            <a:r>
              <a:rPr lang="ru-RU" sz="1400" dirty="0"/>
              <a:t> породу гусей, породу алтайского зеркального карпа, приобский и прибайкальский типы чёрно-пёстрого скота, приобский тип скороспелой мясной породы и универсальный кемеровский тип свиней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3074" name="Picture 2" descr="C:\Users\LIB_106_4\Desktop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29" y="456018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IB_106_4\Desktop\Cherno-pestryj-sko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1"/>
          <a:stretch/>
        </p:blipFill>
        <p:spPr bwMode="auto">
          <a:xfrm>
            <a:off x="4283968" y="1171788"/>
            <a:ext cx="446164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IB_106_4\Desktop\prev_8570a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60" y="2996952"/>
            <a:ext cx="3689729" cy="207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47056" y="6225415"/>
            <a:ext cx="7957392" cy="5159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Наука в НГАУ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665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365" y="4725144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Совместно с научно-производственной фирмой «Исследовательский центр» разработаны, испытаны и зарегистрированы ветеринарные </a:t>
            </a:r>
            <a:r>
              <a:rPr lang="ru-RU" sz="1400" dirty="0" err="1"/>
              <a:t>пробиотические</a:t>
            </a:r>
            <a:r>
              <a:rPr lang="ru-RU" sz="1400" dirty="0"/>
              <a:t> препараты серии </a:t>
            </a:r>
            <a:r>
              <a:rPr lang="ru-RU" sz="1400" dirty="0" err="1"/>
              <a:t>ветом</a:t>
            </a:r>
            <a:r>
              <a:rPr lang="ru-RU" sz="1400" dirty="0"/>
              <a:t>, </a:t>
            </a:r>
            <a:r>
              <a:rPr lang="ru-RU" sz="1400" dirty="0" err="1"/>
              <a:t>ветоцил</a:t>
            </a:r>
            <a:r>
              <a:rPr lang="ru-RU" sz="1400" dirty="0"/>
              <a:t>, </a:t>
            </a:r>
            <a:r>
              <a:rPr lang="ru-RU" sz="1400" dirty="0" err="1"/>
              <a:t>ветомгин</a:t>
            </a:r>
            <a:r>
              <a:rPr lang="ru-RU" sz="1400" dirty="0"/>
              <a:t>, </a:t>
            </a:r>
            <a:r>
              <a:rPr lang="ru-RU" sz="1400" dirty="0" err="1"/>
              <a:t>биосептин</a:t>
            </a:r>
            <a:r>
              <a:rPr lang="ru-RU" sz="1400" dirty="0"/>
              <a:t>, </a:t>
            </a:r>
            <a:r>
              <a:rPr lang="ru-RU" sz="1400" dirty="0" err="1"/>
              <a:t>велес</a:t>
            </a:r>
            <a:r>
              <a:rPr lang="ru-RU" sz="1400" dirty="0"/>
              <a:t>, препараты для лечения острых послеродовых эндометритов у коров и гнойно-некротических поражений конечностей у крупного рогатого скота, внедрены в производство экологически безопасные технологии выращивания и защиты культурных растений с использованием биологических препаратов серии </a:t>
            </a:r>
            <a:r>
              <a:rPr lang="ru-RU" sz="1400" dirty="0" err="1"/>
              <a:t>Фитоп</a:t>
            </a:r>
            <a:r>
              <a:rPr lang="ru-RU" sz="1400" dirty="0"/>
              <a:t> на основе природных биологических агентов и их метаболитов. </a:t>
            </a:r>
          </a:p>
        </p:txBody>
      </p:sp>
      <p:pic>
        <p:nvPicPr>
          <p:cNvPr id="4098" name="Picture 2" descr="C:\Users\LIB_106_4\Desktop\9fc8e4c6fd9f21d77984d1907c6d09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58386"/>
            <a:ext cx="3240360" cy="407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IB_106_4\Desktop\IMG_3219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3913614" cy="326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47056" y="6209928"/>
            <a:ext cx="8197261" cy="53144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Наука в НГАУ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880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377280"/>
            <a:ext cx="8197261" cy="53144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Гранты в НГАУ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2" t="18073" r="11546" b="15071"/>
          <a:stretch/>
        </p:blipFill>
        <p:spPr bwMode="auto">
          <a:xfrm>
            <a:off x="217337" y="908720"/>
            <a:ext cx="4536504" cy="514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53841" y="1556792"/>
            <a:ext cx="43135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Аспиранты Новосибирского ГАУ получили гранты за лучшие проекты фундаментальных научных исследований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Университет </a:t>
            </a:r>
            <a:r>
              <a:rPr lang="ru-RU" dirty="0"/>
              <a:t>неоднократно выигрывал гранты в рамках международных проектов </a:t>
            </a:r>
            <a:r>
              <a:rPr lang="ru-RU" dirty="0" err="1"/>
              <a:t>Erasmus</a:t>
            </a:r>
            <a:r>
              <a:rPr lang="ru-RU" dirty="0"/>
              <a:t> </a:t>
            </a:r>
            <a:r>
              <a:rPr lang="ru-RU" dirty="0" err="1"/>
              <a:t>Mundus</a:t>
            </a:r>
            <a:r>
              <a:rPr lang="ru-RU" dirty="0"/>
              <a:t> по академической мобильности, </a:t>
            </a:r>
            <a:r>
              <a:rPr lang="ru-RU" dirty="0" err="1"/>
              <a:t>Tempus</a:t>
            </a:r>
            <a:r>
              <a:rPr lang="ru-RU" dirty="0"/>
              <a:t> и </a:t>
            </a:r>
            <a:r>
              <a:rPr lang="ru-RU" dirty="0" err="1"/>
              <a:t>Erasmus</a:t>
            </a:r>
            <a:r>
              <a:rPr lang="ru-RU" dirty="0"/>
              <a:t> + по наращиванию потенциала вузов. В настоящее время реализуется проект </a:t>
            </a:r>
            <a:r>
              <a:rPr lang="ru-RU" dirty="0" err="1"/>
              <a:t>Erasmus</a:t>
            </a:r>
            <a:r>
              <a:rPr lang="ru-RU" dirty="0"/>
              <a:t>+ «Совершенствование послевузовского образования в сфере устойчивого сельского хозяйства и </a:t>
            </a:r>
            <a:r>
              <a:rPr lang="ru-RU" dirty="0" err="1"/>
              <a:t>агросистем</a:t>
            </a:r>
            <a:r>
              <a:rPr lang="ru-RU" dirty="0"/>
              <a:t> будущего».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96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97261" cy="53144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Международная деятельность в НГАУ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19"/>
            <a:ext cx="35283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Международные </a:t>
            </a:r>
            <a:r>
              <a:rPr lang="ru-RU" sz="1400" dirty="0" smtClean="0"/>
              <a:t>проекты:</a:t>
            </a:r>
            <a:endParaRPr lang="ru-RU" sz="1400" dirty="0"/>
          </a:p>
          <a:p>
            <a:r>
              <a:rPr lang="ru-RU" sz="1400" dirty="0" smtClean="0"/>
              <a:t>- Проект </a:t>
            </a:r>
            <a:r>
              <a:rPr lang="ru-RU" sz="1400" dirty="0" err="1"/>
              <a:t>Erasmus</a:t>
            </a:r>
            <a:r>
              <a:rPr lang="ru-RU" sz="1400" dirty="0"/>
              <a:t> </a:t>
            </a:r>
            <a:r>
              <a:rPr lang="ru-RU" sz="1400" dirty="0" err="1"/>
              <a:t>Mundus</a:t>
            </a:r>
            <a:endParaRPr lang="ru-RU" sz="1400" dirty="0"/>
          </a:p>
          <a:p>
            <a:r>
              <a:rPr lang="ru-RU" sz="1400" dirty="0" smtClean="0"/>
              <a:t>- Проект </a:t>
            </a:r>
            <a:r>
              <a:rPr lang="ru-RU" sz="1400" dirty="0"/>
              <a:t>SARUD</a:t>
            </a:r>
          </a:p>
          <a:p>
            <a:r>
              <a:rPr lang="ru-RU" sz="1400" dirty="0" smtClean="0"/>
              <a:t>- Проект </a:t>
            </a:r>
            <a:r>
              <a:rPr lang="ru-RU" sz="1400" dirty="0"/>
              <a:t>SAGRIS</a:t>
            </a:r>
          </a:p>
          <a:p>
            <a:endParaRPr lang="ru-RU" sz="1400" dirty="0" smtClean="0"/>
          </a:p>
          <a:p>
            <a:r>
              <a:rPr lang="ru-RU" sz="1400" dirty="0" smtClean="0"/>
              <a:t>Стажировки </a:t>
            </a:r>
            <a:r>
              <a:rPr lang="ru-RU" sz="1400" dirty="0"/>
              <a:t>и </a:t>
            </a:r>
            <a:r>
              <a:rPr lang="ru-RU" sz="1400" dirty="0" smtClean="0"/>
              <a:t>практика:</a:t>
            </a:r>
            <a:endParaRPr lang="ru-RU" sz="1400" dirty="0"/>
          </a:p>
          <a:p>
            <a:r>
              <a:rPr lang="ru-RU" sz="1400" dirty="0" smtClean="0"/>
              <a:t>- Стажировка </a:t>
            </a:r>
            <a:r>
              <a:rPr lang="ru-RU" sz="1400" dirty="0"/>
              <a:t>в Германии</a:t>
            </a:r>
          </a:p>
          <a:p>
            <a:r>
              <a:rPr lang="ru-RU" sz="1400" dirty="0" smtClean="0"/>
              <a:t>- Практика </a:t>
            </a:r>
            <a:r>
              <a:rPr lang="ru-RU" sz="1400" dirty="0"/>
              <a:t>в Великобритании</a:t>
            </a:r>
          </a:p>
          <a:p>
            <a:r>
              <a:rPr lang="ru-RU" sz="1400" dirty="0" smtClean="0"/>
              <a:t>- Практика </a:t>
            </a:r>
            <a:r>
              <a:rPr lang="ru-RU" sz="1400" dirty="0"/>
              <a:t>в Дании</a:t>
            </a:r>
          </a:p>
          <a:p>
            <a:r>
              <a:rPr lang="ru-RU" sz="1400" dirty="0" smtClean="0"/>
              <a:t>- Практика </a:t>
            </a:r>
            <a:r>
              <a:rPr lang="ru-RU" sz="1400" dirty="0"/>
              <a:t>в Нидерландах</a:t>
            </a:r>
          </a:p>
          <a:p>
            <a:r>
              <a:rPr lang="ru-RU" sz="1400" dirty="0" smtClean="0"/>
              <a:t>- Практика </a:t>
            </a:r>
            <a:r>
              <a:rPr lang="ru-RU" sz="1400" dirty="0"/>
              <a:t>в Польше</a:t>
            </a:r>
          </a:p>
          <a:p>
            <a:r>
              <a:rPr lang="ru-RU" sz="1400" dirty="0" smtClean="0"/>
              <a:t>- Практика </a:t>
            </a:r>
            <a:r>
              <a:rPr lang="ru-RU" sz="1400" dirty="0"/>
              <a:t>во Франции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Практика </a:t>
            </a:r>
            <a:r>
              <a:rPr lang="ru-RU" sz="1400" dirty="0"/>
              <a:t>в </a:t>
            </a:r>
            <a:r>
              <a:rPr lang="ru-RU" sz="1400" dirty="0" smtClean="0"/>
              <a:t>Швейцарии</a:t>
            </a:r>
          </a:p>
          <a:p>
            <a:pPr marL="285750" indent="-285750">
              <a:buFontTx/>
              <a:buChar char="-"/>
            </a:pPr>
            <a:endParaRPr lang="ru-RU" sz="1400" dirty="0"/>
          </a:p>
          <a:p>
            <a:r>
              <a:rPr lang="ru-RU" sz="1400" dirty="0"/>
              <a:t>Академическая мобильность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Университет </a:t>
            </a:r>
            <a:r>
              <a:rPr lang="ru-RU" sz="1400" dirty="0" err="1"/>
              <a:t>Нюртингена-Гайслингена</a:t>
            </a:r>
            <a:r>
              <a:rPr lang="ru-RU" sz="1400" dirty="0"/>
              <a:t> (Германия)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Программа индийского технического и экономического сотрудничества (ИТЭС)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Университет Святых Кирилла и </a:t>
            </a:r>
            <a:r>
              <a:rPr lang="ru-RU" sz="1400" dirty="0" err="1"/>
              <a:t>Мефодия</a:t>
            </a:r>
            <a:r>
              <a:rPr lang="ru-RU" sz="1400" dirty="0"/>
              <a:t> (Скопье, северная </a:t>
            </a:r>
            <a:r>
              <a:rPr lang="ru-RU" sz="1400" dirty="0" smtClean="0"/>
              <a:t>Македония)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Университет </a:t>
            </a:r>
            <a:r>
              <a:rPr lang="ru-RU" sz="1400" dirty="0" err="1"/>
              <a:t>Тиба</a:t>
            </a:r>
            <a:r>
              <a:rPr lang="ru-RU" sz="1400" dirty="0"/>
              <a:t> (Япония)</a:t>
            </a:r>
          </a:p>
        </p:txBody>
      </p:sp>
      <p:pic>
        <p:nvPicPr>
          <p:cNvPr id="6146" name="Picture 2" descr="C:\Users\LIB_106_4\Desktop\662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52736"/>
            <a:ext cx="45720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4091211"/>
            <a:ext cx="4973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Управление международных проектов осуществляет миграционный учет студентов-граждан иностранных государств.</a:t>
            </a:r>
          </a:p>
          <a:p>
            <a:r>
              <a:rPr lang="ru-RU" dirty="0" smtClean="0"/>
              <a:t>В составе </a:t>
            </a:r>
            <a:r>
              <a:rPr lang="ru-RU" dirty="0"/>
              <a:t>управления функционирует </a:t>
            </a:r>
            <a:r>
              <a:rPr lang="ru-RU" dirty="0" smtClean="0"/>
              <a:t>«</a:t>
            </a:r>
            <a:r>
              <a:rPr lang="ru-RU" dirty="0" err="1" smtClean="0"/>
              <a:t>Лингвацентр</a:t>
            </a:r>
            <a:r>
              <a:rPr lang="ru-RU" dirty="0" smtClean="0"/>
              <a:t> Перфект»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175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377280"/>
            <a:ext cx="8197261" cy="53144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Достижения 2020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84969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20 августа в Новосибирском ГАУ состоялось открытие памятного стенда и именной аудитории кандидата сельскохозяйственных наук, доцента, декана факультета защиты растений - </a:t>
            </a:r>
            <a:r>
              <a:rPr lang="ru-RU" sz="1400" b="1" dirty="0"/>
              <a:t>Людмилы </a:t>
            </a:r>
            <a:r>
              <a:rPr lang="ru-RU" sz="1400" b="1" dirty="0" err="1"/>
              <a:t>Болеславовны</a:t>
            </a:r>
            <a:r>
              <a:rPr lang="ru-RU" sz="1400" b="1" dirty="0"/>
              <a:t> Беловой</a:t>
            </a:r>
            <a:r>
              <a:rPr lang="ru-RU" sz="1400" b="1" dirty="0" smtClean="0"/>
              <a:t>. </a:t>
            </a:r>
            <a:r>
              <a:rPr lang="ru-RU" sz="1400" dirty="0"/>
              <a:t>Аудитория оформлена и оборудована при содействии выпускник факультета защиты растений 1982 года, генерального директора ООО «Новосибирская продовольственная корпорация» - </a:t>
            </a:r>
            <a:r>
              <a:rPr lang="ru-RU" sz="1400" b="1" dirty="0"/>
              <a:t>Александра Александровича Теплякова.</a:t>
            </a:r>
            <a:endParaRPr lang="ru-RU" sz="1400" b="1" dirty="0" smtClean="0"/>
          </a:p>
          <a:p>
            <a:endParaRPr lang="ru-RU" sz="1400" b="1" dirty="0"/>
          </a:p>
          <a:p>
            <a:endParaRPr lang="ru-RU" sz="1400" dirty="0"/>
          </a:p>
        </p:txBody>
      </p:sp>
      <p:pic>
        <p:nvPicPr>
          <p:cNvPr id="7170" name="Picture 2" descr="C:\Users\LIB_106_4\Desktop\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76873"/>
            <a:ext cx="5721082" cy="380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79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" y="476673"/>
            <a:ext cx="7568449" cy="573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LIB_106_4\Desktop\logotip_85_nga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153150"/>
            <a:ext cx="1627188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77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377280"/>
            <a:ext cx="8197261" cy="53144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Достижения 2020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1 сентября в Новосибирском ГАУ на базе Инженерного института состоялось открытие современной лаборатории машинных технологий и технических средств для молочного животноводства.</a:t>
            </a:r>
            <a:br>
              <a:rPr lang="ru-RU" sz="1400" dirty="0"/>
            </a:br>
            <a:r>
              <a:rPr lang="ru-RU" sz="1400" dirty="0"/>
              <a:t>Аудитория сделана при поддержке ведущего производителя оборудования для автоматизации процессов доения, </a:t>
            </a:r>
            <a:r>
              <a:rPr lang="ru-RU" sz="1400" dirty="0" err="1"/>
              <a:t>кормораздачи</a:t>
            </a:r>
            <a:r>
              <a:rPr lang="ru-RU" sz="1400" dirty="0"/>
              <a:t> и других технологических процессов молочных ферм - компании </a:t>
            </a:r>
            <a:r>
              <a:rPr lang="ru-RU" sz="1400" dirty="0" err="1"/>
              <a:t>DeLaval</a:t>
            </a:r>
            <a:r>
              <a:rPr lang="ru-RU" sz="1400" dirty="0"/>
              <a:t>, и крупнейшего агропромышленного холдинга Новосибирской области - компании «</a:t>
            </a:r>
            <a:r>
              <a:rPr lang="ru-RU" sz="1400" dirty="0" err="1"/>
              <a:t>МолСиб</a:t>
            </a:r>
            <a:r>
              <a:rPr lang="ru-RU" sz="1400" dirty="0"/>
              <a:t>».</a:t>
            </a:r>
            <a:endParaRPr lang="ru-RU" sz="1400" b="1" dirty="0"/>
          </a:p>
          <a:p>
            <a:endParaRPr lang="ru-RU" sz="1400" dirty="0"/>
          </a:p>
        </p:txBody>
      </p:sp>
      <p:pic>
        <p:nvPicPr>
          <p:cNvPr id="8195" name="Picture 3" descr="C:\Users\LIB_106_4\Desktop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39112" y="-4635896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LIB_106_4\Desktop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7"/>
            <a:ext cx="4140458" cy="276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LIB_106_4\Desktop\0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63" y="2365722"/>
            <a:ext cx="4106001" cy="307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8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377280"/>
            <a:ext cx="8197261" cy="53144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Достижения 2020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84969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23 октября в Новосибирском ГАУ состоялось открытие учебного сервисного центра </a:t>
            </a:r>
            <a:r>
              <a:rPr lang="ru-RU" sz="1400" dirty="0" err="1"/>
              <a:t>энергонасыщенной</a:t>
            </a:r>
            <a:r>
              <a:rPr lang="ru-RU" sz="1400" dirty="0"/>
              <a:t> техники Минского Тракторного Завода</a:t>
            </a:r>
            <a:r>
              <a:rPr lang="ru-RU" sz="1400" dirty="0" smtClean="0"/>
              <a:t>. </a:t>
            </a:r>
          </a:p>
          <a:p>
            <a:r>
              <a:rPr lang="ru-RU" sz="1400" dirty="0"/>
              <a:t>Лаборатория оснащена образцом минского трактора «БЕЛАРУС 3022ДЦ.1», отдельными узлами и механизмами, методической литературой и наглядными пособиями по техническому обслуживанию белорусских машин и предназначена для обучения студентов инженерного института Новосибирского ГАУ.</a:t>
            </a:r>
          </a:p>
        </p:txBody>
      </p:sp>
      <p:pic>
        <p:nvPicPr>
          <p:cNvPr id="8195" name="Picture 3" descr="C:\Users\LIB_106_4\Desktop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39112" y="-4635896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LIB_106_4\Desktop\4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50279"/>
            <a:ext cx="4464496" cy="297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LIB_106_4\Desktop\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66240"/>
            <a:ext cx="4104456" cy="273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4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377280"/>
            <a:ext cx="8197261" cy="53144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Достижения 2020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1 сентября 2020 года Новосибирский государственный аграрный университет совместно с Министерством сельского хозяйства НСО и АО «</a:t>
            </a:r>
            <a:r>
              <a:rPr lang="ru-RU" sz="1400" dirty="0" err="1"/>
              <a:t>Россельхозбанк</a:t>
            </a:r>
            <a:r>
              <a:rPr lang="ru-RU" sz="1400" dirty="0"/>
              <a:t>» </a:t>
            </a:r>
            <a:r>
              <a:rPr lang="ru-RU" sz="1400" dirty="0" smtClean="0"/>
              <a:t>открылся </a:t>
            </a:r>
            <a:r>
              <a:rPr lang="ru-RU" sz="1400" dirty="0"/>
              <a:t>проект «Школа фермера».</a:t>
            </a:r>
          </a:p>
        </p:txBody>
      </p:sp>
      <p:pic>
        <p:nvPicPr>
          <p:cNvPr id="8195" name="Picture 3" descr="C:\Users\LIB_106_4\Desktop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39112" y="-4635896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LIB_106_4\Desktop\766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700808"/>
            <a:ext cx="567617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94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B_106_4\Desktop\6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5644008"/>
            <a:ext cx="56381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377280"/>
            <a:ext cx="8197261" cy="53144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Достижения 2020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84969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Новосибирский ГАУ стал участником Сетевого университета стран </a:t>
            </a:r>
            <a:r>
              <a:rPr lang="ru-RU" sz="1400" dirty="0" smtClean="0"/>
              <a:t>СНГ. </a:t>
            </a:r>
            <a:r>
              <a:rPr lang="ru-RU" sz="1400" dirty="0"/>
              <a:t>Мероприятие было приурочено к заседанию координационного совета СУ СНГ, который возглавляет президент Российского университета дружбы народов В.М. Филиппов.</a:t>
            </a:r>
            <a:endParaRPr lang="ru-RU" sz="1400" dirty="0" smtClean="0"/>
          </a:p>
          <a:p>
            <a:r>
              <a:rPr lang="ru-RU" sz="1400" dirty="0" smtClean="0"/>
              <a:t>Новосибирский </a:t>
            </a:r>
            <a:r>
              <a:rPr lang="ru-RU" sz="1400" dirty="0"/>
              <a:t>ГАУ стал первым аграрным вузом России и вторым вузом Новосибирска, вступившим в консорциум СУ СНГ.</a:t>
            </a:r>
          </a:p>
        </p:txBody>
      </p:sp>
      <p:pic>
        <p:nvPicPr>
          <p:cNvPr id="8195" name="Picture 3" descr="C:\Users\LIB_106_4\Desktop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39112" y="-4635896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LIB_106_4\Desktop\0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5" y="2276872"/>
            <a:ext cx="2736304" cy="37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LIB_106_4\Desktop\3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92576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55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46" y="0"/>
            <a:ext cx="5148064" cy="391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LIB_106_4\Desktop\к докладу для сабины\первый выпуск агроном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3142843"/>
            <a:ext cx="5004048" cy="371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IB_106_4\Desktop\Новая папка (4)\E3_sQVQrFZ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62261" y="3356464"/>
            <a:ext cx="1215802" cy="362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35418" y="1124744"/>
            <a:ext cx="38645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первой половине 1941г. состоялся первый выпуск специалистов высшей квалификации – 45 </a:t>
            </a:r>
            <a:r>
              <a:rPr lang="ru-RU" dirty="0" smtClean="0"/>
              <a:t>агрономов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4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76" y="81498"/>
            <a:ext cx="895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Большой вклад в развитие агрономического факультета с момента организации и по сегодняшний день внесли:</a:t>
            </a:r>
            <a:endParaRPr lang="ru-RU" dirty="0"/>
          </a:p>
        </p:txBody>
      </p:sp>
      <p:pic>
        <p:nvPicPr>
          <p:cNvPr id="3" name="Picture 2" descr="C:\Users\LIB_106_4\Desktop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870" y="769431"/>
            <a:ext cx="154750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411" y="4134548"/>
            <a:ext cx="187220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97237" y="3073687"/>
            <a:ext cx="29523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Иваровский</a:t>
            </a:r>
            <a:r>
              <a:rPr lang="ru-RU" sz="1400" dirty="0" smtClean="0"/>
              <a:t> Пётр Станиславович </a:t>
            </a:r>
          </a:p>
          <a:p>
            <a:pPr algn="ctr"/>
            <a:r>
              <a:rPr lang="ru-RU" sz="1200" dirty="0" smtClean="0"/>
              <a:t>профессор, кандидат с-х н.</a:t>
            </a:r>
            <a:br>
              <a:rPr lang="ru-RU" sz="1200" dirty="0" smtClean="0"/>
            </a:br>
            <a:r>
              <a:rPr lang="ru-RU" sz="1200" dirty="0" smtClean="0"/>
              <a:t>декан 1971  -1976</a:t>
            </a:r>
          </a:p>
          <a:p>
            <a:pPr algn="ctr"/>
            <a:r>
              <a:rPr lang="ru-RU" sz="1200" dirty="0" smtClean="0"/>
              <a:t>1980 - 1991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540123" y="6021288"/>
            <a:ext cx="22904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Титова Галина Тимофеевна</a:t>
            </a:r>
          </a:p>
          <a:p>
            <a:pPr algn="ctr"/>
            <a:r>
              <a:rPr lang="ru-RU" sz="1200" dirty="0" smtClean="0"/>
              <a:t>профессор, кандидат с-х н. </a:t>
            </a:r>
          </a:p>
          <a:p>
            <a:pPr algn="ctr"/>
            <a:r>
              <a:rPr lang="ru-RU" sz="1200" dirty="0" smtClean="0"/>
              <a:t>декан 1991 - 1996</a:t>
            </a:r>
            <a:endParaRPr lang="ru-RU" sz="1200" dirty="0"/>
          </a:p>
        </p:txBody>
      </p:sp>
      <p:pic>
        <p:nvPicPr>
          <p:cNvPr id="11267" name="Picture 3" descr="C:\Users\LIB_106_4\Desktop\uIAGGAQyTR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5" y="734368"/>
            <a:ext cx="168338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LIB_106_4\Desktop\g7ZEggzqNf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821" y="764704"/>
            <a:ext cx="167912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31841" y="3080413"/>
            <a:ext cx="2765396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Леонов </a:t>
            </a:r>
          </a:p>
          <a:p>
            <a:pPr algn="ctr"/>
            <a:r>
              <a:rPr lang="ru-RU" sz="1400" dirty="0" smtClean="0"/>
              <a:t>Иван Матвеевич</a:t>
            </a:r>
          </a:p>
          <a:p>
            <a:pPr algn="ctr"/>
            <a:r>
              <a:rPr lang="ru-RU" sz="1200" dirty="0" smtClean="0">
                <a:cs typeface="Times New Roman" pitchFamily="18" charset="0"/>
              </a:rPr>
              <a:t>доктор с–х наук, профессор, заслуженный деятель науки РСФР</a:t>
            </a:r>
          </a:p>
          <a:p>
            <a:pPr algn="ctr"/>
            <a:r>
              <a:rPr lang="ru-RU" sz="1050" dirty="0" smtClean="0">
                <a:cs typeface="Times New Roman" pitchFamily="18" charset="0"/>
              </a:rPr>
              <a:t>1952 - 1956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2" y="3011001"/>
            <a:ext cx="2765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Сухомлинов</a:t>
            </a:r>
            <a:r>
              <a:rPr lang="ru-RU" sz="1400" dirty="0"/>
              <a:t> </a:t>
            </a:r>
            <a:endParaRPr lang="ru-RU" sz="1400" dirty="0" smtClean="0"/>
          </a:p>
          <a:p>
            <a:pPr algn="ctr"/>
            <a:r>
              <a:rPr lang="ru-RU" sz="1400" dirty="0" smtClean="0">
                <a:cs typeface="Times New Roman" pitchFamily="18" charset="0"/>
              </a:rPr>
              <a:t>Сергей Андреевич</a:t>
            </a:r>
          </a:p>
          <a:p>
            <a:pPr algn="ctr"/>
            <a:r>
              <a:rPr lang="ru-RU" sz="1200" dirty="0" smtClean="0">
                <a:cs typeface="Times New Roman" pitchFamily="18" charset="0"/>
              </a:rPr>
              <a:t>1939 - 1940</a:t>
            </a:r>
            <a:endParaRPr lang="ru-RU" sz="1050" dirty="0" smtClean="0">
              <a:cs typeface="Times New Roman" pitchFamily="18" charset="0"/>
            </a:endParaRPr>
          </a:p>
        </p:txBody>
      </p:sp>
      <p:pic>
        <p:nvPicPr>
          <p:cNvPr id="11270" name="Picture 6" descr="C:\Users\LIB_106_4\Desktop\G1RjC0b4rQ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08" y="3718887"/>
            <a:ext cx="1425004" cy="227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9512" y="6045563"/>
            <a:ext cx="2765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/>
              <a:t>Гантимуров</a:t>
            </a:r>
            <a:r>
              <a:rPr lang="ru-RU" sz="1400" dirty="0"/>
              <a:t> </a:t>
            </a:r>
            <a:endParaRPr lang="ru-RU" sz="1400" dirty="0" smtClean="0"/>
          </a:p>
          <a:p>
            <a:pPr algn="ctr"/>
            <a:r>
              <a:rPr lang="ru-RU" sz="1400" dirty="0" smtClean="0"/>
              <a:t>Ипполит Иванович</a:t>
            </a:r>
            <a:endParaRPr lang="ru-RU" sz="1400" dirty="0" smtClean="0">
              <a:cs typeface="Times New Roman" pitchFamily="18" charset="0"/>
            </a:endParaRPr>
          </a:p>
          <a:p>
            <a:pPr algn="ctr"/>
            <a:r>
              <a:rPr lang="ru-RU" sz="1200" dirty="0">
                <a:cs typeface="Times New Roman" pitchFamily="18" charset="0"/>
              </a:rPr>
              <a:t>1955-1956</a:t>
            </a:r>
            <a:endParaRPr lang="ru-RU" sz="1050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093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48" y="0"/>
            <a:ext cx="5029395" cy="421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LIB_106_4\Desktop\к докладу для сабины\1 выпуск зоотехник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339041"/>
            <a:ext cx="4644008" cy="349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IB_106_4\Desktop\Новая папка (4)\MBcSiSAxAY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02063" y="4250665"/>
            <a:ext cx="1982777" cy="264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04046" y="1340768"/>
            <a:ext cx="3995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Первый выпуск зоотехников НСХИ – 34 специалиста высшей квалификации.</a:t>
            </a:r>
          </a:p>
        </p:txBody>
      </p:sp>
    </p:spTree>
    <p:extLst>
      <p:ext uri="{BB962C8B-B14F-4D97-AF65-F5344CB8AC3E}">
        <p14:creationId xmlns:p14="http://schemas.microsoft.com/office/powerpoint/2010/main" val="148212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Другая 1">
      <a:dk1>
        <a:srgbClr val="363639"/>
      </a:dk1>
      <a:lt1>
        <a:sysClr val="window" lastClr="FFFFFF"/>
      </a:lt1>
      <a:dk2>
        <a:srgbClr val="C00000"/>
      </a:dk2>
      <a:lt2>
        <a:srgbClr val="DEDEE0"/>
      </a:lt2>
      <a:accent1>
        <a:srgbClr val="AD0101"/>
      </a:accent1>
      <a:accent2>
        <a:srgbClr val="C00000"/>
      </a:accent2>
      <a:accent3>
        <a:srgbClr val="810000"/>
      </a:accent3>
      <a:accent4>
        <a:srgbClr val="C00000"/>
      </a:accent4>
      <a:accent5>
        <a:srgbClr val="E7BD8E"/>
      </a:accent5>
      <a:accent6>
        <a:srgbClr val="E7BD8E"/>
      </a:accent6>
      <a:hlink>
        <a:srgbClr val="E7BD8E"/>
      </a:hlink>
      <a:folHlink>
        <a:srgbClr val="C00000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4630</TotalTime>
  <Words>2189</Words>
  <Application>Microsoft Office PowerPoint</Application>
  <PresentationFormat>Экран (4:3)</PresentationFormat>
  <Paragraphs>325</Paragraphs>
  <Slides>63</Slides>
  <Notes>20</Notes>
  <HiddenSlides>10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Главная</vt:lpstr>
      <vt:lpstr>Времён связующая нить…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Наука в НГАУ</vt:lpstr>
      <vt:lpstr>Презентация PowerPoint</vt:lpstr>
      <vt:lpstr>Наука в НГАУ</vt:lpstr>
      <vt:lpstr>Гранты в НГАУ</vt:lpstr>
      <vt:lpstr>Международная деятельность в НГАУ</vt:lpstr>
      <vt:lpstr>Достижения 2020</vt:lpstr>
      <vt:lpstr>Достижения 2020</vt:lpstr>
      <vt:lpstr>Достижения 2020</vt:lpstr>
      <vt:lpstr>Достижения 2020</vt:lpstr>
      <vt:lpstr>Достижения 2020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Молодежное движение</dc:title>
  <dc:creator>LIB_107_3</dc:creator>
  <cp:lastModifiedBy>LIB_106_4</cp:lastModifiedBy>
  <cp:revision>233</cp:revision>
  <dcterms:created xsi:type="dcterms:W3CDTF">2019-08-23T04:59:08Z</dcterms:created>
  <dcterms:modified xsi:type="dcterms:W3CDTF">2020-11-18T05:56:25Z</dcterms:modified>
</cp:coreProperties>
</file>